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handoutMasterIdLst>
    <p:handoutMasterId r:id="rId33"/>
  </p:handoutMasterIdLst>
  <p:sldIdLst>
    <p:sldId id="354" r:id="rId4"/>
    <p:sldId id="349" r:id="rId5"/>
    <p:sldId id="259" r:id="rId6"/>
    <p:sldId id="340" r:id="rId7"/>
    <p:sldId id="296" r:id="rId8"/>
    <p:sldId id="298" r:id="rId9"/>
    <p:sldId id="341" r:id="rId10"/>
    <p:sldId id="319" r:id="rId11"/>
    <p:sldId id="300" r:id="rId12"/>
    <p:sldId id="350" r:id="rId13"/>
    <p:sldId id="267" r:id="rId14"/>
    <p:sldId id="268" r:id="rId15"/>
    <p:sldId id="270" r:id="rId16"/>
    <p:sldId id="294" r:id="rId17"/>
    <p:sldId id="339" r:id="rId18"/>
    <p:sldId id="281" r:id="rId19"/>
    <p:sldId id="351" r:id="rId20"/>
    <p:sldId id="352" r:id="rId21"/>
    <p:sldId id="345" r:id="rId22"/>
    <p:sldId id="347" r:id="rId23"/>
    <p:sldId id="302" r:id="rId24"/>
    <p:sldId id="353" r:id="rId25"/>
    <p:sldId id="322" r:id="rId26"/>
    <p:sldId id="323" r:id="rId27"/>
    <p:sldId id="324" r:id="rId28"/>
    <p:sldId id="325" r:id="rId29"/>
    <p:sldId id="326" r:id="rId30"/>
    <p:sldId id="348" r:id="rId31"/>
  </p:sldIdLst>
  <p:sldSz cx="12192000" cy="6858000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910"/>
    <a:srgbClr val="E11D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83677" autoAdjust="0"/>
  </p:normalViewPr>
  <p:slideViewPr>
    <p:cSldViewPr snapToGrid="0">
      <p:cViewPr varScale="1">
        <p:scale>
          <a:sx n="97" d="100"/>
          <a:sy n="97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2F2D747-A2C4-4D79-A8DC-D027DDD46CFE}" type="datetimeFigureOut">
              <a:rPr lang="fr-FR" smtClean="0"/>
              <a:pPr/>
              <a:t>01/02/2024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3F0C8C-9A00-4E0B-9830-0DBC5739F7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24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363" y="890588"/>
            <a:ext cx="7807326" cy="43926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900" b="0" strike="noStrike" spc="-1">
                <a:solidFill>
                  <a:srgbClr val="000000"/>
                </a:solidFill>
                <a:latin typeface="Trebuchet MS"/>
              </a:rPr>
              <a:t>Cliquez pour déplacer la diapo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59500" y="5564330"/>
            <a:ext cx="6075638" cy="52712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1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5868" cy="5853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dt"/>
          </p:nvPr>
        </p:nvSpPr>
        <p:spPr>
          <a:xfrm>
            <a:off x="4298770" y="0"/>
            <a:ext cx="3295868" cy="5853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5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ftr"/>
          </p:nvPr>
        </p:nvSpPr>
        <p:spPr>
          <a:xfrm>
            <a:off x="0" y="11129055"/>
            <a:ext cx="3295868" cy="585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72" name="PlaceHolder 6"/>
          <p:cNvSpPr>
            <a:spLocks noGrp="1"/>
          </p:cNvSpPr>
          <p:nvPr>
            <p:ph type="sldNum"/>
          </p:nvPr>
        </p:nvSpPr>
        <p:spPr>
          <a:xfrm>
            <a:off x="4298770" y="11129055"/>
            <a:ext cx="3295868" cy="585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3AD5205-DEB1-4230-9DF2-2C6E8CE3695E}" type="slidenum">
              <a:rPr lang="fr-FR" sz="1500" b="0" strike="noStrike" spc="-1">
                <a:latin typeface="Times New Roman"/>
              </a:rPr>
              <a:pPr algn="r"/>
              <a:t>‹N°›</a:t>
            </a:fld>
            <a:endParaRPr lang="fr-FR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8C741A78-EBD7-4C13-BBFD-FF8387DAA812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fr-FR" sz="1300" spc="-1">
              <a:latin typeface="Times New Roman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3867663" y="10329924"/>
            <a:ext cx="2958072" cy="542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955C7F0B-0F67-45FB-B947-17FF978DCDF0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fr-FR" sz="1300" spc="-1">
              <a:latin typeface="Arial"/>
            </a:endParaRPr>
          </a:p>
        </p:txBody>
      </p:sp>
      <p:sp>
        <p:nvSpPr>
          <p:cNvPr id="471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09550" y="815975"/>
            <a:ext cx="7248525" cy="4078288"/>
          </a:xfrm>
          <a:prstGeom prst="rect">
            <a:avLst/>
          </a:prstGeom>
        </p:spPr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682465" y="5165948"/>
            <a:ext cx="5463698" cy="489418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867664" y="10329924"/>
            <a:ext cx="2959518" cy="543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5680D6E-2067-4707-ADBC-0A32127AAB3C}" type="slidenum">
              <a:rPr lang="fr-FR" sz="1300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2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3850589" y="9428744"/>
            <a:ext cx="2945303" cy="497504"/>
          </a:xfrm>
          <a:prstGeom prst="rect">
            <a:avLst/>
          </a:prstGeom>
          <a:noFill/>
          <a:ln>
            <a:noFill/>
          </a:ln>
        </p:spPr>
        <p:txBody>
          <a:bodyPr lIns="95563" tIns="47781" rIns="95563" bIns="47781" anchor="b">
            <a:noAutofit/>
          </a:bodyPr>
          <a:lstStyle/>
          <a:p>
            <a:pPr algn="r">
              <a:lnSpc>
                <a:spcPct val="100000"/>
              </a:lnSpc>
            </a:pPr>
            <a:fld id="{8706C358-1E08-437F-9EB3-02CEA4ECEEB6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fr-FR" sz="1300" spc="-1">
              <a:latin typeface="Times New Roman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3815976" y="10234989"/>
            <a:ext cx="2919967" cy="53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057" tIns="48910" rIns="94057" bIns="48910" anchor="b">
            <a:noAutofit/>
          </a:bodyPr>
          <a:lstStyle/>
          <a:p>
            <a:pPr algn="r">
              <a:lnSpc>
                <a:spcPct val="100000"/>
              </a:lnSpc>
            </a:pPr>
            <a:fld id="{F9D87040-E2B2-4CAC-9BF0-28A6F0EDDB43}" type="slidenum">
              <a:rPr lang="fr-FR" sz="13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fr-FR" sz="1300" spc="-1">
              <a:latin typeface="Arial"/>
            </a:endParaRPr>
          </a:p>
        </p:txBody>
      </p:sp>
      <p:sp>
        <p:nvSpPr>
          <p:cNvPr id="46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3438" cy="4041775"/>
          </a:xfrm>
          <a:prstGeom prst="rect">
            <a:avLst/>
          </a:prstGeom>
        </p:spPr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673344" y="5118472"/>
            <a:ext cx="5390681" cy="484920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3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A2E40BB7-D435-4CB5-AC50-E0C94616E9B8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fr-FR" sz="1300" spc="-1">
              <a:latin typeface="Times New Roman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8F6D29B-8212-44A5-BAEA-325970606297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fr-FR" sz="1300" spc="-1">
              <a:latin typeface="Arial"/>
            </a:endParaRPr>
          </a:p>
        </p:txBody>
      </p:sp>
      <p:sp>
        <p:nvSpPr>
          <p:cNvPr id="47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81" name="CustomShape 5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471B8799-8B7D-4B51-A09C-72870C60CE67}" type="slidenum">
              <a:rPr lang="fr-FR" sz="1300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6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5014DC20-21DC-4A68-97B6-635F755A9679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fr-FR" sz="1300" spc="-1">
              <a:latin typeface="Times New Roman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FF2402E1-34BF-4546-A16C-5310E45E60E6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fr-FR" sz="1300" spc="-1">
              <a:latin typeface="Arial"/>
            </a:endParaRPr>
          </a:p>
        </p:txBody>
      </p:sp>
      <p:sp>
        <p:nvSpPr>
          <p:cNvPr id="48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E8CC904C-F17F-4C8A-8288-0EEA8394FB1C}" type="slidenum">
              <a:rPr lang="fr-FR" sz="1300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58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97572FD2-92D8-4FCE-B0FD-E54F5003D947}" type="slidenum">
              <a:rPr lang="fr-FR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10</a:t>
            </a:fld>
            <a:endParaRPr lang="fr-FR" sz="1300" spc="-1">
              <a:latin typeface="Times New Roman"/>
            </a:endParaRPr>
          </a:p>
        </p:txBody>
      </p:sp>
      <p:sp>
        <p:nvSpPr>
          <p:cNvPr id="4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9538" y="750888"/>
            <a:ext cx="6662737" cy="3748087"/>
          </a:xfrm>
          <a:prstGeom prst="rect">
            <a:avLst/>
          </a:prstGeom>
        </p:spPr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03482" cy="44993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6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3BDED90F-3F27-474A-8773-D31D068ED2E7}" type="slidenum">
              <a:rPr lang="fr-FR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11</a:t>
            </a:fld>
            <a:endParaRPr lang="fr-FR" sz="1300" spc="-1">
              <a:latin typeface="Times New Roman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902745" y="9516199"/>
            <a:ext cx="2977240" cy="49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8A3D26B9-A3B3-41A5-BD3A-6DF0773D9C93}" type="slidenum">
              <a:rPr lang="fr-FR" sz="1300" spc="-1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100000"/>
                </a:lnSpc>
              </a:p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8EFE3D8-EF43-477B-B56A-E8B3291DA851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500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501" name="PlaceHolder 5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7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3E8CDD05-47D4-4828-85AA-EF8880DE255D}" type="slidenum">
              <a:rPr lang="fr-FR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12</a:t>
            </a:fld>
            <a:endParaRPr lang="fr-FR" sz="1300" spc="-1">
              <a:latin typeface="Times New Roman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3902745" y="9516199"/>
            <a:ext cx="2977240" cy="49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2F9DD6DF-160D-4007-8BED-D4810551E7F9}" type="slidenum">
              <a:rPr lang="fr-FR" sz="1300" spc="-1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100000"/>
                </a:lnSpc>
              </a:p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1621B109-3384-4E08-846B-DD63105DD743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DFD273B6-0B9A-4BB9-8129-1EB33C317223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6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508" name="CustomShape 7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6E7BC90E-74E3-44F3-B924-E4EEECAFC78A}" type="slidenum">
              <a:rPr lang="fr-FR" sz="1300" spc="-1">
                <a:solidFill>
                  <a:srgbClr val="FFFFFF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12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0CC08C16-16D5-4BBD-B4C6-0B24F6F4240D}" type="slidenum">
              <a:rPr lang="fr-FR" sz="13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13</a:t>
            </a:fld>
            <a:endParaRPr lang="fr-FR" sz="1300" spc="-1">
              <a:latin typeface="Times New Roman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BF1C78D0-A7A7-488C-801D-E8D7EDEB566E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F9136BF3-8AC3-43BA-8A94-E564EA9685CF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51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prstGeom prst="rect">
            <a:avLst/>
          </a:prstGeom>
        </p:spPr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09992" cy="46105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4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EE102BF2-9ED2-4EB4-A606-5BD65ADD4C2A}" type="slidenum">
              <a:rPr lang="fr-FR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16</a:t>
            </a:fld>
            <a:endParaRPr lang="fr-FR" sz="1300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207963" y="815975"/>
            <a:ext cx="7242176" cy="4075113"/>
          </a:xfrm>
          <a:prstGeom prst="rect">
            <a:avLst/>
          </a:prstGeom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682465" y="5165948"/>
            <a:ext cx="5460443" cy="489063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fr-FR" sz="2100" spc="-1" dirty="0">
                <a:latin typeface="Arial"/>
              </a:rPr>
              <a:t>Pas sur dossier mais sélectif l’option création et culture design pour le bac STD2A</a:t>
            </a:r>
          </a:p>
        </p:txBody>
      </p:sp>
    </p:spTree>
    <p:extLst>
      <p:ext uri="{BB962C8B-B14F-4D97-AF65-F5344CB8AC3E}">
        <p14:creationId xmlns:p14="http://schemas.microsoft.com/office/powerpoint/2010/main" xmlns="" val="238923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5400" b="0" strike="noStrike" spc="-1">
                <a:solidFill>
                  <a:srgbClr val="99CB38"/>
                </a:solidFill>
                <a:latin typeface="Trebuchet MS"/>
              </a:rPr>
              <a:t>Modifiez le style du titre</a:t>
            </a:r>
            <a:endParaRPr lang="fr-FR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632E716-2987-44CF-A6F5-3409830A6632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01/02/2024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DEFB67-A45C-4478-8D69-2886728A67D1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99CB38"/>
                </a:solidFill>
                <a:latin typeface="Trebuchet MS"/>
              </a:rPr>
              <a:t>Modifiez le style du titre</a:t>
            </a:r>
            <a:endParaRPr lang="fr-FR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Modifiez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600" b="0" strike="noStrike" spc="-1">
                <a:solidFill>
                  <a:srgbClr val="404040"/>
                </a:solidFill>
                <a:latin typeface="Trebuchet MS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Cinquième niveau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5C959B-C1B3-4BA7-A5EA-A317F216B4CD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01/02/2024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BE2DA2D-2849-43C2-B84A-8886B30FE72A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5BEF6E-BB3E-4E70-B4D2-4F1CD53FA473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01/02/2024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D4512E-090C-472F-A981-E5417BB7D5BC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384200" y="153108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5400" b="0" strike="noStrike" spc="-1">
                <a:solidFill>
                  <a:srgbClr val="99CB38"/>
                </a:solidFill>
                <a:latin typeface="Trebuchet MS"/>
              </a:rPr>
              <a:t>Réunion après la 3</a:t>
            </a:r>
            <a:r>
              <a:rPr lang="fr-FR" sz="5400" b="0" strike="noStrike" spc="-1" baseline="30000">
                <a:solidFill>
                  <a:srgbClr val="99CB38"/>
                </a:solidFill>
                <a:latin typeface="Trebuchet MS"/>
              </a:rPr>
              <a:t>ème</a:t>
            </a:r>
            <a:r>
              <a:rPr lang="fr-FR" sz="5400" b="0" strike="noStrike" spc="-1">
                <a:solidFill>
                  <a:srgbClr val="99CB38"/>
                </a:solidFill>
                <a:latin typeface="Trebuchet MS"/>
              </a:rPr>
              <a:t> </a:t>
            </a:r>
            <a:endParaRPr lang="fr-FR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179412" y="3792057"/>
            <a:ext cx="8387667" cy="15858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fr-FR" sz="3600" b="0" strike="noStrike" spc="-1" dirty="0">
                <a:solidFill>
                  <a:srgbClr val="808080"/>
                </a:solidFill>
                <a:latin typeface="Trebuchet MS"/>
              </a:rPr>
              <a:t>Collège Saint Exupéry</a:t>
            </a:r>
            <a:endParaRPr lang="fr-FR" sz="3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808080"/>
                </a:solidFill>
                <a:latin typeface="Trebuchet MS"/>
              </a:rPr>
              <a:t>2023-2024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175" name="Picture 4"/>
          <p:cNvPicPr/>
          <p:nvPr/>
        </p:nvPicPr>
        <p:blipFill>
          <a:blip r:embed="rId2" cstate="print"/>
          <a:stretch/>
        </p:blipFill>
        <p:spPr>
          <a:xfrm>
            <a:off x="877320" y="123120"/>
            <a:ext cx="2374560" cy="21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800292" y="0"/>
            <a:ext cx="1113768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CC99"/>
                </a:solidFill>
                <a:latin typeface="Trebuchet MS"/>
                <a:ea typeface="Microsoft YaHei"/>
              </a:rPr>
              <a:t>Quelques exemples de lycées professionnels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CC99"/>
                </a:solidFill>
                <a:latin typeface="Trebuchet MS"/>
                <a:ea typeface="Microsoft YaHei"/>
              </a:rPr>
              <a:t>publics de proximité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00489" y="946509"/>
            <a:ext cx="11136036" cy="5911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Pablo Neruda » à Bouguenais (44)  </a:t>
            </a:r>
            <a:endParaRPr lang="fr-FR" spc="-1" dirty="0"/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Secteur commerce, accueil, animation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Louis Jacques </a:t>
            </a:r>
            <a:r>
              <a:rPr lang="fr-FR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Goussier</a:t>
            </a: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 » à Rezé (44)  </a:t>
            </a:r>
            <a:endParaRPr lang="fr-FR" spc="-1" dirty="0"/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Secteur coiffure, esthétique, aide à la personne, électrotechnique, industrie (chaudronnerie, usinage), textile. </a:t>
            </a:r>
          </a:p>
          <a:p>
            <a:pPr marL="360">
              <a:lnSpc>
                <a:spcPct val="100000"/>
              </a:lnSpc>
              <a:buClr>
                <a:srgbClr val="3333CC"/>
              </a:buClr>
            </a:pPr>
            <a:endParaRPr lang="fr-FR" sz="1800" b="0" strike="noStrike" spc="-1" dirty="0">
              <a:solidFill>
                <a:srgbClr val="3333CC"/>
              </a:solidFill>
              <a:latin typeface="Times New Roman"/>
              <a:ea typeface="Microsoft YaHei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  « Les </a:t>
            </a:r>
            <a:r>
              <a:rPr lang="fr-FR" sz="1800" b="0" strike="noStrike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Savarières</a:t>
            </a: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 » à Saint Sébastien (44)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S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ecteur des matériaux, prothésiste dentaire, horlogerie.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Les Bourdonnières » à Nantes (44)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    Tertiaire, transport, logistique.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J. J. Audubon » à </a:t>
            </a:r>
            <a:r>
              <a:rPr lang="fr-FR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Coueron</a:t>
            </a: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(44)  </a:t>
            </a:r>
            <a:endParaRPr lang="fr-FR" spc="-1" dirty="0"/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     Métiers de la Sécurité, Électrotechnique Energie et Equipements Communicants, Aide à la personne, Commerce, 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     Restauration collective </a:t>
            </a:r>
            <a:endParaRPr lang="fr-FR" sz="1800" b="0" strike="noStrike" spc="-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pPr marL="285840" indent="-285480"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Louis Armand » à Machecoul (44) 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   Maintenance automobile, Cuisine, service en restauration</a:t>
            </a:r>
          </a:p>
          <a:p>
            <a:pPr marL="285840" indent="-285480">
              <a:buClr>
                <a:srgbClr val="3333CC"/>
              </a:buClr>
              <a:buFont typeface="Arial"/>
              <a:buChar char="•"/>
            </a:pPr>
            <a:endParaRPr lang="fr-FR" spc="-1" dirty="0">
              <a:solidFill>
                <a:srgbClr val="3333CC"/>
              </a:solidFill>
              <a:latin typeface="Times New Roman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	</a:t>
            </a:r>
            <a:r>
              <a:rPr lang="fr-FR" spc="-1" dirty="0">
                <a:solidFill>
                  <a:srgbClr val="FF0000"/>
                </a:solidFill>
                <a:latin typeface="Times New Roman"/>
                <a:ea typeface="Microsoft YaHei"/>
              </a:rPr>
              <a:t> Attention!:  </a:t>
            </a:r>
            <a:r>
              <a:rPr lang="fr-FR" sz="1800" b="0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Il n’y a pas de lycée de secteur pour la Voie Professionnelle ; donc aucune place n’est garantie.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FF0000"/>
                </a:solidFill>
                <a:latin typeface="Times New Roman"/>
                <a:ea typeface="Microsoft YaHei"/>
              </a:rPr>
              <a:t>	les questions de la mobilité et de l’internat  peuvent se poser.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280" name="Picture 2"/>
          <p:cNvPicPr/>
          <p:nvPr/>
        </p:nvPicPr>
        <p:blipFill>
          <a:blip r:embed="rId3" cstate="print"/>
          <a:stretch/>
        </p:blipFill>
        <p:spPr>
          <a:xfrm>
            <a:off x="400489" y="6149871"/>
            <a:ext cx="399803" cy="70812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8784000" y="3284640"/>
            <a:ext cx="24516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2"/>
          <p:cNvSpPr/>
          <p:nvPr/>
        </p:nvSpPr>
        <p:spPr>
          <a:xfrm>
            <a:off x="0" y="836280"/>
            <a:ext cx="1219176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"/>
          <p:cNvSpPr/>
          <p:nvPr/>
        </p:nvSpPr>
        <p:spPr>
          <a:xfrm>
            <a:off x="1007640" y="141120"/>
            <a:ext cx="974484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lang="fr-FR" sz="3200" b="1" strike="noStrike" spc="-1" dirty="0">
                <a:solidFill>
                  <a:schemeClr val="accent4">
                    <a:lumMod val="75000"/>
                  </a:schemeClr>
                </a:solidFill>
                <a:latin typeface="Trebuchet MS"/>
                <a:ea typeface="Lucida Sans Unicode"/>
              </a:rPr>
              <a:t>Conseils pour l’orientation </a:t>
            </a:r>
            <a:endParaRPr lang="fr-FR" sz="3200" b="0" strike="noStrike" spc="-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573840" y="1867777"/>
            <a:ext cx="11617920" cy="2341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54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Mini stages en lycées pros : janvier- avril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Journées portes ouvertes : janvier- mai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</a:pP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 Attention aux modalités de l’apprentissage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19640" y="189000"/>
            <a:ext cx="114721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1A60F"/>
                </a:solidFill>
                <a:latin typeface="Tahoma"/>
                <a:ea typeface="Lucida Sans Unicode"/>
              </a:rPr>
              <a:t> Les critères pour l’affectation</a:t>
            </a:r>
            <a:r>
              <a:rPr lang="fr-FR" sz="4400" b="1" strike="noStrike" spc="-1">
                <a:solidFill>
                  <a:srgbClr val="FF9933"/>
                </a:solidFill>
                <a:latin typeface="Tahoma"/>
                <a:ea typeface="Lucida Sans Unicode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840240" y="1889280"/>
            <a:ext cx="11194444" cy="47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0120" indent="-329760">
              <a:lnSpc>
                <a:spcPct val="100000"/>
              </a:lnSpc>
              <a:spcBef>
                <a:spcPts val="799"/>
              </a:spcBef>
              <a:buClr>
                <a:srgbClr val="FFFFCC"/>
              </a:buClr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000000"/>
                </a:solidFill>
                <a:latin typeface="Tahoma"/>
                <a:ea typeface="Lucida Sans Unicode"/>
              </a:rPr>
              <a:t>CAP et BAC PRO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fr-FR" sz="32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2400" b="0" strike="noStrike" spc="-1" dirty="0">
                <a:solidFill>
                  <a:srgbClr val="FFC000"/>
                </a:solidFill>
                <a:latin typeface="Tahoma"/>
                <a:ea typeface="Lucida Sans Unicode"/>
              </a:rPr>
              <a:t>	</a:t>
            </a:r>
            <a:r>
              <a:rPr lang="fr-FR" sz="2400" b="0" strike="noStrike" spc="-1" dirty="0">
                <a:solidFill>
                  <a:srgbClr val="00CC66"/>
                </a:solidFill>
                <a:latin typeface="Tahoma"/>
                <a:ea typeface="Lucida Sans Unicode"/>
              </a:rPr>
              <a:t>● Résultats scolaires</a:t>
            </a:r>
            <a:endParaRPr lang="fr-FR" sz="24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2400" b="0" strike="noStrike" spc="-1" dirty="0">
                <a:solidFill>
                  <a:srgbClr val="F5640B"/>
                </a:solidFill>
                <a:latin typeface="Tahoma"/>
                <a:ea typeface="Lucida Sans Unicode"/>
              </a:rPr>
              <a:t>	</a:t>
            </a:r>
            <a:r>
              <a:rPr lang="fr-FR" sz="2400" b="0" strike="noStrike" spc="-1" dirty="0">
                <a:solidFill>
                  <a:srgbClr val="00CC66"/>
                </a:solidFill>
                <a:latin typeface="Tahoma"/>
                <a:ea typeface="Lucida Sans Unicode"/>
              </a:rPr>
              <a:t>● Avis du chef d’établissement (motivation)</a:t>
            </a:r>
            <a:endParaRPr lang="fr-FR" sz="24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1800" b="0" strike="noStrike" spc="-1" dirty="0">
                <a:solidFill>
                  <a:srgbClr val="FFC000"/>
                </a:solidFill>
                <a:latin typeface="Tahoma"/>
                <a:ea typeface="Lucida Sans Unicode"/>
              </a:rPr>
              <a:t>			</a:t>
            </a:r>
            <a:r>
              <a:rPr lang="fr-FR" sz="1800" b="0" strike="noStrike" spc="-1" dirty="0">
                <a:solidFill>
                  <a:srgbClr val="B2B2B2"/>
                </a:solidFill>
                <a:latin typeface="Tahoma"/>
                <a:ea typeface="Lucida Sans Unicode"/>
              </a:rPr>
              <a:t>Démarches de découvertes des formations et des métiers ,</a:t>
            </a:r>
            <a:endParaRPr lang="fr-FR" sz="1800" b="0" strike="noStrike" spc="-1" dirty="0">
              <a:latin typeface="Arial"/>
            </a:endParaRPr>
          </a:p>
          <a:p>
            <a:pPr marL="810180" indent="-342900">
              <a:lnSpc>
                <a:spcPct val="100000"/>
              </a:lnSpc>
              <a:spcBef>
                <a:spcPts val="601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0" strike="noStrike" spc="-1" dirty="0">
                <a:solidFill>
                  <a:srgbClr val="B2B2B2"/>
                </a:solidFill>
                <a:latin typeface="Tahoma"/>
                <a:ea typeface="Lucida Sans Unicode"/>
              </a:rPr>
              <a:t>			mini-stages, portes ouvertes</a:t>
            </a:r>
          </a:p>
          <a:p>
            <a:pPr marL="467280">
              <a:lnSpc>
                <a:spcPct val="100000"/>
              </a:lnSpc>
              <a:spcBef>
                <a:spcPts val="601"/>
              </a:spcBef>
              <a:spcAft>
                <a:spcPts val="600"/>
              </a:spcAft>
            </a:pPr>
            <a:r>
              <a:rPr lang="fr-FR" sz="2400" spc="-1" dirty="0">
                <a:solidFill>
                  <a:srgbClr val="00CC66"/>
                </a:solidFill>
                <a:latin typeface="Tahoma"/>
                <a:ea typeface="Lucida Sans Unicode"/>
              </a:rPr>
              <a:t>   ● </a:t>
            </a:r>
            <a:r>
              <a:rPr lang="fr-FR" sz="2400" spc="-1" dirty="0">
                <a:solidFill>
                  <a:srgbClr val="00B050"/>
                </a:solidFill>
                <a:latin typeface="Tahoma"/>
              </a:rPr>
              <a:t>du Taux de Pression </a:t>
            </a:r>
            <a:r>
              <a:rPr lang="fr-FR" sz="2400" spc="-1" dirty="0">
                <a:latin typeface="Tahoma"/>
              </a:rPr>
              <a:t>: le nombre de places proposées par rapport au nombre de demandes. </a:t>
            </a:r>
          </a:p>
          <a:p>
            <a:pPr marL="467280">
              <a:lnSpc>
                <a:spcPct val="100000"/>
              </a:lnSpc>
              <a:spcBef>
                <a:spcPts val="601"/>
              </a:spcBef>
            </a:pPr>
            <a:endParaRPr lang="fr-FR" spc="-1" dirty="0">
              <a:solidFill>
                <a:srgbClr val="000000"/>
              </a:solidFill>
              <a:latin typeface="Tahoma"/>
            </a:endParaRPr>
          </a:p>
          <a:p>
            <a:pPr marL="467280">
              <a:lnSpc>
                <a:spcPct val="100000"/>
              </a:lnSpc>
              <a:spcBef>
                <a:spcPts val="601"/>
              </a:spcBef>
            </a:pPr>
            <a:r>
              <a:rPr lang="fr-FR" spc="-1" dirty="0">
                <a:solidFill>
                  <a:srgbClr val="000000"/>
                </a:solidFill>
                <a:latin typeface="Tahoma"/>
              </a:rPr>
              <a:t>Il vaut mieux accepter parfois de partir un peu plus loin pour être certain d’avoir une place dans la formation souhaitée – ou d’élargir le choix de formation</a:t>
            </a: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914400" indent="-21888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"/>
          <p:cNvPicPr/>
          <p:nvPr/>
        </p:nvPicPr>
        <p:blipFill>
          <a:blip r:embed="rId3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4708440" y="4410000"/>
            <a:ext cx="7488000" cy="48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</a:pPr>
            <a:r>
              <a:rPr lang="fr-FR" sz="60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La classe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r>
              <a:rPr lang="fr-FR" sz="60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 de 2de GT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071813" y="0"/>
            <a:ext cx="7239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4087812" y="471489"/>
            <a:ext cx="6049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rgbClr val="6600FF"/>
                </a:solidFill>
              </a:rPr>
              <a:t>2nde GT</a:t>
            </a:r>
            <a:endParaRPr lang="fr-FR" altLang="fr-FR" sz="2000" b="1" dirty="0">
              <a:solidFill>
                <a:srgbClr val="66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5096" y="2043660"/>
            <a:ext cx="4611071" cy="1543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/>
              <a:t>Français</a:t>
            </a:r>
            <a:r>
              <a:rPr lang="fr-FR" sz="1600" dirty="0"/>
              <a:t> (4h)</a:t>
            </a:r>
          </a:p>
          <a:p>
            <a:pPr>
              <a:defRPr/>
            </a:pPr>
            <a:r>
              <a:rPr lang="fr-FR" sz="1600" b="1" dirty="0"/>
              <a:t>Histoire-géographie (3h)</a:t>
            </a:r>
          </a:p>
          <a:p>
            <a:pPr>
              <a:defRPr/>
            </a:pPr>
            <a:r>
              <a:rPr lang="fr-FR" sz="1600" b="1" dirty="0"/>
              <a:t>LVA et LVB (5h30)</a:t>
            </a:r>
          </a:p>
          <a:p>
            <a:pPr>
              <a:defRPr/>
            </a:pPr>
            <a:r>
              <a:rPr lang="fr-FR" sz="1600" b="1" dirty="0">
                <a:solidFill>
                  <a:srgbClr val="7030A0"/>
                </a:solidFill>
              </a:rPr>
              <a:t>Sciences économiques et sociales (1h30)</a:t>
            </a:r>
          </a:p>
          <a:p>
            <a:pPr>
              <a:defRPr/>
            </a:pPr>
            <a:r>
              <a:rPr lang="fr-FR" sz="1600" b="1" dirty="0"/>
              <a:t>Mathématiques (4h)</a:t>
            </a:r>
          </a:p>
          <a:p>
            <a:pPr>
              <a:defRPr/>
            </a:pPr>
            <a:endParaRPr lang="fr-FR" sz="1400" dirty="0"/>
          </a:p>
        </p:txBody>
      </p:sp>
      <p:sp>
        <p:nvSpPr>
          <p:cNvPr id="15366" name="ZoneTexte 3"/>
          <p:cNvSpPr txBox="1">
            <a:spLocks noChangeArrowheads="1"/>
          </p:cNvSpPr>
          <p:nvPr/>
        </p:nvSpPr>
        <p:spPr bwMode="auto">
          <a:xfrm>
            <a:off x="2405856" y="1377468"/>
            <a:ext cx="4706937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b="1" dirty="0">
                <a:solidFill>
                  <a:srgbClr val="00B050"/>
                </a:solidFill>
              </a:rPr>
              <a:t>Enseignements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400" b="1" dirty="0">
                <a:solidFill>
                  <a:srgbClr val="00B050"/>
                </a:solidFill>
              </a:rPr>
              <a:t>communs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07155" y="3861827"/>
            <a:ext cx="8147050" cy="8318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600" u="sng" dirty="0"/>
              <a:t>Accompagnements personnalisé</a:t>
            </a:r>
            <a:r>
              <a:rPr lang="fr-FR" sz="1600" dirty="0"/>
              <a:t> : </a:t>
            </a:r>
          </a:p>
          <a:p>
            <a:pPr>
              <a:defRPr/>
            </a:pPr>
            <a:r>
              <a:rPr lang="fr-FR" sz="1600" dirty="0"/>
              <a:t>Accompagnement à l’orientation</a:t>
            </a:r>
          </a:p>
          <a:p>
            <a:pPr>
              <a:defRPr/>
            </a:pPr>
            <a:r>
              <a:rPr lang="fr-FR" sz="1600" dirty="0"/>
              <a:t>Heures de vie de </a:t>
            </a:r>
            <a:r>
              <a:rPr lang="fr-FR" sz="1600" dirty="0" err="1"/>
              <a:t>classec</a:t>
            </a:r>
            <a:r>
              <a:rPr lang="fr-FR" sz="1600" dirty="0"/>
              <a:t> xv</a:t>
            </a:r>
          </a:p>
        </p:txBody>
      </p:sp>
      <p:sp>
        <p:nvSpPr>
          <p:cNvPr id="11273" name="ZoneTexte 1"/>
          <p:cNvSpPr txBox="1">
            <a:spLocks noChangeArrowheads="1"/>
          </p:cNvSpPr>
          <p:nvPr/>
        </p:nvSpPr>
        <p:spPr bwMode="auto">
          <a:xfrm>
            <a:off x="5666546" y="1993902"/>
            <a:ext cx="511518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Physique-chimie (3h)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Sciences de la vie et de la terre (1h30)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Education physique et sportive (2h)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Enseignement  moral et civique (0h30)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7030A0"/>
                </a:solidFill>
              </a:rPr>
              <a:t>Sciences numériques et technologie (1h30)</a:t>
            </a:r>
          </a:p>
        </p:txBody>
      </p:sp>
      <p:pic>
        <p:nvPicPr>
          <p:cNvPr id="10" name="Picture 7"/>
          <p:cNvPicPr/>
          <p:nvPr/>
        </p:nvPicPr>
        <p:blipFill>
          <a:blip r:embed="rId2" cstate="print"/>
          <a:stretch/>
        </p:blipFill>
        <p:spPr>
          <a:xfrm>
            <a:off x="190016" y="117476"/>
            <a:ext cx="1317139" cy="1876426"/>
          </a:xfrm>
          <a:prstGeom prst="rect">
            <a:avLst/>
          </a:prstGeom>
          <a:ln>
            <a:noFill/>
          </a:ln>
        </p:spPr>
      </p:pic>
      <p:sp>
        <p:nvSpPr>
          <p:cNvPr id="2" name="Organigramme : Alternative 1"/>
          <p:cNvSpPr/>
          <p:nvPr/>
        </p:nvSpPr>
        <p:spPr>
          <a:xfrm>
            <a:off x="2405856" y="5322627"/>
            <a:ext cx="6159780" cy="82795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chemeClr val="accent3">
                    <a:lumMod val="75000"/>
                  </a:schemeClr>
                </a:solidFill>
              </a:rPr>
              <a:t>Enseignements optionnels (2 maximum)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</a:rPr>
              <a:t>- 1 en enseignement général 3h (parmi 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</a:rPr>
              <a:t> - 1 en enseignement technologique 1h30 (parmi 11)</a:t>
            </a:r>
          </a:p>
        </p:txBody>
      </p:sp>
    </p:spTree>
    <p:extLst>
      <p:ext uri="{BB962C8B-B14F-4D97-AF65-F5344CB8AC3E}">
        <p14:creationId xmlns:p14="http://schemas.microsoft.com/office/powerpoint/2010/main" xmlns="" val="32742617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Line 9"/>
          <p:cNvSpPr/>
          <p:nvPr/>
        </p:nvSpPr>
        <p:spPr>
          <a:xfrm>
            <a:off x="2589120" y="1274760"/>
            <a:ext cx="8621640" cy="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4000" y="446632"/>
            <a:ext cx="11734800" cy="956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84194" y="2107567"/>
            <a:ext cx="3355620" cy="391340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r>
              <a:rPr lang="fr-FR" b="1" dirty="0"/>
              <a:t>Enseignements communs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Français/philosophie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Langues vivantes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Enseignement scientifique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Histoire-géographie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EMC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i="1" dirty="0">
                <a:ea typeface="Verdana" panose="020B0604030504040204" pitchFamily="34" charset="0"/>
                <a:cs typeface="Verdana" panose="020B0604030504040204" pitchFamily="34" charset="0"/>
              </a:rPr>
              <a:t>(+ maths – facultatif)</a:t>
            </a:r>
          </a:p>
          <a:p>
            <a:endParaRPr lang="fr-FR" dirty="0"/>
          </a:p>
          <a:p>
            <a:r>
              <a:rPr lang="fr-FR" dirty="0"/>
              <a:t>+ choix de </a:t>
            </a:r>
            <a:r>
              <a:rPr lang="fr-FR" b="1" dirty="0"/>
              <a:t>3 spécialités </a:t>
            </a:r>
            <a:r>
              <a:rPr lang="fr-FR" dirty="0"/>
              <a:t>en 1</a:t>
            </a:r>
            <a:r>
              <a:rPr lang="fr-FR" baseline="30000" dirty="0"/>
              <a:t>er</a:t>
            </a:r>
          </a:p>
          <a:p>
            <a:r>
              <a:rPr lang="fr-FR" dirty="0"/>
              <a:t>puis </a:t>
            </a:r>
            <a:r>
              <a:rPr lang="fr-FR" b="1" dirty="0"/>
              <a:t>2 spécialités </a:t>
            </a:r>
            <a:r>
              <a:rPr lang="fr-FR" dirty="0"/>
              <a:t>en </a:t>
            </a:r>
            <a:r>
              <a:rPr lang="fr-FR" dirty="0" err="1"/>
              <a:t>Term</a:t>
            </a:r>
            <a:r>
              <a:rPr lang="fr-FR" dirty="0"/>
              <a:t>.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571420" y="2107567"/>
            <a:ext cx="2893750" cy="363506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Les différentes filières: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STI2D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STAV</a:t>
            </a:r>
          </a:p>
          <a:p>
            <a:endParaRPr lang="fr-FR" dirty="0"/>
          </a:p>
          <a:p>
            <a:r>
              <a:rPr lang="fr-FR" dirty="0"/>
              <a:t>3 cas particuliers: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STD2A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S2TMD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140472" y="2174303"/>
            <a:ext cx="3924887" cy="4131977"/>
            <a:chOff x="609480" y="1597528"/>
            <a:chExt cx="3924887" cy="4131977"/>
          </a:xfrm>
        </p:grpSpPr>
        <p:grpSp>
          <p:nvGrpSpPr>
            <p:cNvPr id="33" name="Groupe 32"/>
            <p:cNvGrpSpPr/>
            <p:nvPr/>
          </p:nvGrpSpPr>
          <p:grpSpPr>
            <a:xfrm>
              <a:off x="609480" y="2144906"/>
              <a:ext cx="3924887" cy="3584599"/>
              <a:chOff x="3711600" y="2645640"/>
              <a:chExt cx="4156435" cy="3964730"/>
            </a:xfrm>
          </p:grpSpPr>
          <p:sp>
            <p:nvSpPr>
              <p:cNvPr id="39" name="CustomShape 1"/>
              <p:cNvSpPr/>
              <p:nvPr/>
            </p:nvSpPr>
            <p:spPr>
              <a:xfrm>
                <a:off x="3711600" y="4928897"/>
                <a:ext cx="4000320" cy="652543"/>
              </a:xfrm>
              <a:prstGeom prst="roundRect">
                <a:avLst>
                  <a:gd name="adj" fmla="val 16667"/>
                </a:avLst>
              </a:prstGeom>
              <a:solidFill>
                <a:srgbClr val="660033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20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 </a:t>
                </a:r>
                <a:r>
                  <a:rPr lang="fr-FR" sz="2000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2nde</a:t>
                </a:r>
                <a:r>
                  <a:rPr lang="fr-FR" sz="20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GT  </a:t>
                </a:r>
                <a:endParaRPr lang="fr-FR" sz="2000" b="0" strike="noStrike" spc="-1" dirty="0">
                  <a:latin typeface="+mj-lt"/>
                </a:endParaRPr>
              </a:p>
            </p:txBody>
          </p:sp>
          <p:sp>
            <p:nvSpPr>
              <p:cNvPr id="40" name="CustomShape 4"/>
              <p:cNvSpPr/>
              <p:nvPr/>
            </p:nvSpPr>
            <p:spPr>
              <a:xfrm>
                <a:off x="3777643" y="3560760"/>
                <a:ext cx="1626840" cy="791640"/>
              </a:xfrm>
              <a:prstGeom prst="roundRect">
                <a:avLst>
                  <a:gd name="adj" fmla="val 16667"/>
                </a:avLst>
              </a:prstGeom>
              <a:solidFill>
                <a:srgbClr val="FC9204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ea typeface="Lucida Sans Unicode"/>
                  </a:rPr>
                  <a:t>1</a:t>
                </a:r>
                <a:r>
                  <a:rPr lang="fr-FR" sz="1600" spc="-1" baseline="30000" dirty="0">
                    <a:solidFill>
                      <a:srgbClr val="FFFFFF"/>
                    </a:solidFill>
                    <a:ea typeface="Lucida Sans Unicode"/>
                  </a:rPr>
                  <a:t>ere</a:t>
                </a:r>
                <a:r>
                  <a:rPr lang="fr-FR" sz="1600" b="0" strike="noStrike" spc="-1" dirty="0">
                    <a:solidFill>
                      <a:srgbClr val="FFFFFF"/>
                    </a:solidFill>
                    <a:ea typeface="Lucida Sans Unicode"/>
                  </a:rPr>
                  <a:t>  GENERALE</a:t>
                </a:r>
                <a:endParaRPr lang="fr-FR" sz="1600" b="0" strike="noStrike" spc="-1" dirty="0"/>
              </a:p>
            </p:txBody>
          </p:sp>
          <p:sp>
            <p:nvSpPr>
              <p:cNvPr id="41" name="CustomShape 5"/>
              <p:cNvSpPr/>
              <p:nvPr/>
            </p:nvSpPr>
            <p:spPr>
              <a:xfrm>
                <a:off x="5759503" y="3588538"/>
                <a:ext cx="1917360" cy="767102"/>
              </a:xfrm>
              <a:prstGeom prst="roundRect">
                <a:avLst>
                  <a:gd name="adj" fmla="val 16667"/>
                </a:avLst>
              </a:prstGeom>
              <a:solidFill>
                <a:srgbClr val="9F096D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1</a:t>
                </a:r>
                <a:r>
                  <a:rPr lang="fr-FR" sz="1600" b="0" strike="noStrike" spc="-1" baseline="30000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ere</a:t>
                </a: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 TECHNO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2" name="CustomShape 6"/>
              <p:cNvSpPr/>
              <p:nvPr/>
            </p:nvSpPr>
            <p:spPr>
              <a:xfrm>
                <a:off x="3794689" y="2645640"/>
                <a:ext cx="1626840" cy="791640"/>
              </a:xfrm>
              <a:prstGeom prst="roundRect">
                <a:avLst>
                  <a:gd name="adj" fmla="val 16667"/>
                </a:avLst>
              </a:prstGeom>
              <a:solidFill>
                <a:srgbClr val="FC9204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TERMINALE</a:t>
                </a:r>
                <a:endParaRPr lang="fr-FR" sz="1600" b="0" strike="noStrike" spc="-1" dirty="0">
                  <a:latin typeface="+mj-lt"/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GENERALE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3" name="CustomShape 7"/>
              <p:cNvSpPr/>
              <p:nvPr/>
            </p:nvSpPr>
            <p:spPr>
              <a:xfrm>
                <a:off x="5773571" y="2672862"/>
                <a:ext cx="1917360" cy="722297"/>
              </a:xfrm>
              <a:prstGeom prst="roundRect">
                <a:avLst>
                  <a:gd name="adj" fmla="val 16667"/>
                </a:avLst>
              </a:prstGeom>
              <a:solidFill>
                <a:srgbClr val="9F096D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TERMINALE</a:t>
                </a:r>
                <a:endParaRPr lang="fr-FR" sz="1600" b="0" strike="noStrike" spc="-1" dirty="0">
                  <a:latin typeface="+mj-lt"/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TECHNO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4" name="CustomShape 18"/>
              <p:cNvSpPr/>
              <p:nvPr/>
            </p:nvSpPr>
            <p:spPr>
              <a:xfrm>
                <a:off x="3741175" y="6095490"/>
                <a:ext cx="4126860" cy="514880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5724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spc="-1" dirty="0">
                    <a:solidFill>
                      <a:srgbClr val="FFFFFF"/>
                    </a:solidFill>
                    <a:latin typeface="+mj-lt"/>
                  </a:rPr>
                  <a:t>3ème</a:t>
                </a:r>
                <a:endParaRPr lang="fr-FR" sz="2000" strike="noStrike" spc="-1" dirty="0">
                  <a:latin typeface="+mj-lt"/>
                </a:endParaRPr>
              </a:p>
            </p:txBody>
          </p:sp>
        </p:grpSp>
        <p:sp>
          <p:nvSpPr>
            <p:cNvPr id="34" name="Flèche droite 33"/>
            <p:cNvSpPr/>
            <p:nvPr/>
          </p:nvSpPr>
          <p:spPr>
            <a:xfrm rot="16200000">
              <a:off x="2326140" y="487425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lèche droite 34"/>
            <p:cNvSpPr/>
            <p:nvPr/>
          </p:nvSpPr>
          <p:spPr>
            <a:xfrm rot="16200000">
              <a:off x="1228860" y="379104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lèche droite 35"/>
            <p:cNvSpPr/>
            <p:nvPr/>
          </p:nvSpPr>
          <p:spPr>
            <a:xfrm rot="16200000">
              <a:off x="3254613" y="379104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CustomShape 5"/>
            <p:cNvSpPr/>
            <p:nvPr/>
          </p:nvSpPr>
          <p:spPr>
            <a:xfrm>
              <a:off x="884136" y="1597528"/>
              <a:ext cx="1139761" cy="514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BAC</a:t>
              </a:r>
              <a:endParaRPr lang="fr-FR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GENERAL</a:t>
              </a:r>
              <a:endParaRPr lang="fr-FR" sz="1400" b="0" strike="noStrike" spc="-1" dirty="0"/>
            </a:p>
          </p:txBody>
        </p:sp>
        <p:sp>
          <p:nvSpPr>
            <p:cNvPr id="38" name="CustomShape 6"/>
            <p:cNvSpPr/>
            <p:nvPr/>
          </p:nvSpPr>
          <p:spPr>
            <a:xfrm>
              <a:off x="2618609" y="1603001"/>
              <a:ext cx="1750920" cy="514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BAC</a:t>
              </a:r>
              <a:endParaRPr lang="fr-FR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TECHNOLOGIQUE</a:t>
              </a:r>
              <a:endParaRPr lang="fr-FR" sz="1400" b="0" strike="noStrike" spc="-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762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2895480" y="3333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3800" b="0" strike="noStrike" spc="-1">
                <a:solidFill>
                  <a:srgbClr val="FC9204"/>
                </a:solidFill>
                <a:latin typeface="Trebuchet MS"/>
              </a:rPr>
              <a:t>Vigilance</a:t>
            </a:r>
            <a:r>
              <a:t/>
            </a:r>
            <a:br/>
            <a:r>
              <a:rPr lang="fr-FR" sz="3800" b="0" strike="noStrike" spc="-1">
                <a:solidFill>
                  <a:srgbClr val="FC9204"/>
                </a:solidFill>
                <a:latin typeface="Trebuchet MS"/>
              </a:rPr>
              <a:t> Formations à recrutement spécifique, se renseigner : </a:t>
            </a:r>
            <a:r>
              <a:t/>
            </a:r>
            <a:br/>
            <a:endParaRPr lang="fr-FR" sz="3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2267683" y="1150183"/>
            <a:ext cx="7772040" cy="55372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modalités de recrutement 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dates limites de retour des dossiers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particularités (convocation épreuves écrites/orales…)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ABIBACH (allemand)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BACHIBAC (espagnol)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ESABAC (italien)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Secondes internationales (anglais, américain)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Seconde spécifique hôtellerie 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CAP et BAC PRO aéronautique 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spc="-1" dirty="0">
                <a:solidFill>
                  <a:srgbClr val="404040"/>
                </a:solidFill>
                <a:latin typeface="Trebuchet MS"/>
              </a:rPr>
              <a:t>Bac pro métiers de la sécurité</a:t>
            </a: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BAC PRO agricole conduite et gestion d’une entreprise hippique 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</a:pP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236603"/>
            <a:ext cx="10972440" cy="1218795"/>
          </a:xfrm>
        </p:spPr>
        <p:txBody>
          <a:bodyPr/>
          <a:lstStyle/>
          <a:p>
            <a:r>
              <a:rPr lang="fr-FR" dirty="0"/>
              <a:t>Lycée de secteur uniquement pour la seconde générale et technologique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96537" y="2415654"/>
            <a:ext cx="7942998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Lycée de secteur </a:t>
            </a:r>
            <a:r>
              <a:rPr lang="fr-FR" sz="2000" dirty="0">
                <a:solidFill>
                  <a:srgbClr val="FF0000"/>
                </a:solidFill>
              </a:rPr>
              <a:t>                     </a:t>
            </a:r>
            <a:r>
              <a:rPr lang="fr-FR" sz="2400" b="1" dirty="0">
                <a:solidFill>
                  <a:srgbClr val="FF0000"/>
                </a:solidFill>
              </a:rPr>
              <a:t>. </a:t>
            </a:r>
            <a:r>
              <a:rPr lang="fr-FR" sz="2000" dirty="0">
                <a:solidFill>
                  <a:srgbClr val="FF0000"/>
                </a:solidFill>
              </a:rPr>
              <a:t>Lycée Alcide d’Orbigny BOUAYE</a:t>
            </a:r>
          </a:p>
          <a:p>
            <a:pPr lvl="8"/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b="1" dirty="0">
                <a:solidFill>
                  <a:srgbClr val="FF0000"/>
                </a:solidFill>
              </a:rPr>
              <a:t>. </a:t>
            </a:r>
            <a:r>
              <a:rPr lang="fr-FR" sz="2000" dirty="0">
                <a:solidFill>
                  <a:srgbClr val="FF0000"/>
                </a:solidFill>
              </a:rPr>
              <a:t>Lycée Jean Perrin REZE (pour la commune de Bouguenais)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5718" y="3888811"/>
            <a:ext cx="83564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   Autres Lycées                             </a:t>
            </a:r>
            <a:r>
              <a:rPr lang="fr-FR" dirty="0">
                <a:solidFill>
                  <a:srgbClr val="FF0000"/>
                </a:solidFill>
              </a:rPr>
              <a:t>demande de dérogation obligatoire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34029" y="4059829"/>
            <a:ext cx="846161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082956" y="2649254"/>
            <a:ext cx="846161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11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11724" y="998730"/>
            <a:ext cx="5346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r-FR" sz="1350" dirty="0">
              <a:solidFill>
                <a:prstClr val="black"/>
              </a:solidFill>
              <a:latin typeface="Arial"/>
              <a:ea typeface="DejaVu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39" y="60544"/>
            <a:ext cx="2263575" cy="1536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700" y="1596788"/>
            <a:ext cx="10729784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Alcide D’Orbigny Bouaye » (44) </a:t>
            </a:r>
            <a:r>
              <a:rPr lang="fr-FR" sz="1500" spc="-1" dirty="0">
                <a:solidFill>
                  <a:srgbClr val="4EB3CF">
                    <a:lumMod val="50000"/>
                  </a:srgbClr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16 mars 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lvl="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Pablo Neruda « (44) </a:t>
            </a:r>
            <a:r>
              <a:rPr lang="fr-FR" sz="1500" spc="-1" dirty="0">
                <a:solidFill>
                  <a:srgbClr val="4EB3CF">
                    <a:lumMod val="50000"/>
                  </a:srgbClr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23 mars  9h -12h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05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Jean Perrin » à Rezé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vendredi 16 février  de 17H30 à 19h30 et  </a:t>
            </a:r>
          </a:p>
          <a:p>
            <a:pPr marL="2286270" lvl="5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le samedi 17 février de 9h 12h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05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Lycée professionnel « Louis Jacques </a:t>
            </a:r>
            <a:r>
              <a:rPr lang="fr-FR" sz="1500" spc="-1" dirty="0" err="1">
                <a:solidFill>
                  <a:prstClr val="black"/>
                </a:solidFill>
                <a:latin typeface="Times New Roman"/>
                <a:ea typeface="Microsoft YaHei"/>
              </a:rPr>
              <a:t>Goussier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 » à Rezé (44)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: le vendredi 15 mars de 17H30 à 										                  19h30 et  e samedi 16 mars 9h 12h</a:t>
            </a:r>
            <a:endParaRPr lang="fr-FR" sz="105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Les Bourdonnières » à Nantes (44)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: le </a:t>
            </a:r>
            <a:r>
              <a:rPr lang="pt-B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10 février de 9h à 13h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pt-B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  « Les </a:t>
            </a:r>
            <a:r>
              <a:rPr lang="fr-FR" sz="1500" spc="-1" dirty="0" err="1">
                <a:solidFill>
                  <a:prstClr val="black"/>
                </a:solidFill>
                <a:latin typeface="Times New Roman"/>
                <a:ea typeface="Microsoft YaHei"/>
              </a:rPr>
              <a:t>Savarières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 » à Saint Sébastien (44) : 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vendredi 26 janvier de 17h à 20h et le samedi 27 janvier de 9h à 12h</a:t>
            </a:r>
          </a:p>
          <a:p>
            <a:pPr marL="270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						        le Samedi 23 mars de 9h à 12h</a:t>
            </a:r>
          </a:p>
          <a:p>
            <a:pPr marL="270" defTabSz="685800">
              <a:buClr>
                <a:srgbClr val="3333CC"/>
              </a:buClr>
            </a:pPr>
            <a:endParaRPr lang="pt-B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70" defTabSz="685800">
              <a:buClr>
                <a:srgbClr val="3333CC"/>
              </a:buClr>
            </a:pPr>
            <a:endParaRPr lang="fr-FR" sz="1500" spc="-1" dirty="0">
              <a:solidFill>
                <a:prstClr val="black"/>
              </a:solidFill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 « Louis Armand » à Machecoul (44)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vendredi 16 février de 17h30 à 20h et 						            			                           le </a:t>
            </a:r>
            <a:r>
              <a:rPr lang="pt-B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17 février de 9h à 12h 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3333CC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70" defTabSz="685800">
              <a:buClr>
                <a:srgbClr val="3333CC"/>
              </a:buClr>
            </a:pPr>
            <a:r>
              <a:rPr lang="fr-FR" sz="1050" spc="-1" dirty="0">
                <a:solidFill>
                  <a:srgbClr val="FF0000"/>
                </a:solidFill>
                <a:latin typeface="Times New Roman"/>
                <a:ea typeface="Microsoft YaHei"/>
              </a:rPr>
              <a:t>      </a:t>
            </a:r>
            <a:endParaRPr lang="fr-FR" sz="1050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67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83632" y="1886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5091" y="2272246"/>
            <a:ext cx="9567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CC"/>
              </a:buClr>
            </a:pPr>
            <a:r>
              <a:rPr lang="fr-FR" sz="7200" spc="-1" dirty="0">
                <a:solidFill>
                  <a:srgbClr val="00B050"/>
                </a:solidFill>
                <a:latin typeface="Trebuchet MS"/>
              </a:rPr>
              <a:t>LES PROCEDURES</a:t>
            </a:r>
          </a:p>
        </p:txBody>
      </p:sp>
    </p:spTree>
    <p:extLst>
      <p:ext uri="{BB962C8B-B14F-4D97-AF65-F5344CB8AC3E}">
        <p14:creationId xmlns:p14="http://schemas.microsoft.com/office/powerpoint/2010/main" xmlns="" val="222059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77160" y="609480"/>
            <a:ext cx="10524240" cy="5666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6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fr-FR" sz="2700" b="0" strike="noStrike" spc="-1" dirty="0">
                <a:solidFill>
                  <a:srgbClr val="31521B"/>
                </a:solidFill>
                <a:latin typeface="Trebuchet MS"/>
              </a:rPr>
              <a:t>Mme THÉBAUDEAU Bénédicte</a:t>
            </a:r>
            <a:r>
              <a:rPr dirty="0"/>
              <a:t/>
            </a:r>
            <a:br>
              <a:rPr dirty="0"/>
            </a:br>
            <a:r>
              <a:rPr lang="fr-FR" sz="2700" b="0" strike="noStrike" spc="-1" dirty="0">
                <a:solidFill>
                  <a:srgbClr val="31521B"/>
                </a:solidFill>
                <a:latin typeface="Trebuchet MS"/>
              </a:rPr>
              <a:t>Psychologue de l’Education Nationale conseil en orientation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2700" b="1" u="sng" strike="noStrike" spc="-1" dirty="0">
                <a:solidFill>
                  <a:srgbClr val="99CB38"/>
                </a:solidFill>
                <a:uFillTx/>
                <a:latin typeface="Trebuchet MS"/>
              </a:rPr>
              <a:t>Présence au collège : </a:t>
            </a: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      </a:t>
            </a:r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Jeudi 8h30 – 12h00 </a:t>
            </a:r>
          </a:p>
          <a:p>
            <a:pPr algn="ctr">
              <a:lnSpc>
                <a:spcPct val="100000"/>
              </a:lnSpc>
            </a:pPr>
            <a:r>
              <a:rPr lang="fr-FR" sz="2100" b="0" strike="noStrike" spc="-1" dirty="0">
                <a:solidFill>
                  <a:srgbClr val="99CB38"/>
                </a:solidFill>
                <a:latin typeface="Trebuchet MS"/>
              </a:rPr>
              <a:t>(RDV à prendre à la vie scolaire)</a:t>
            </a:r>
            <a:r>
              <a:rPr dirty="0"/>
              <a:t/>
            </a:r>
            <a:br>
              <a:rPr dirty="0"/>
            </a:b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sz="2700" b="1" u="sng" strike="noStrike" spc="-1" dirty="0">
                <a:solidFill>
                  <a:srgbClr val="99CB38"/>
                </a:solidFill>
                <a:uFillTx/>
                <a:latin typeface="Trebuchet MS"/>
              </a:rPr>
              <a:t>Au CIO de Rezé :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dirty="0"/>
              <a:t> </a:t>
            </a: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jeudi après-midi </a:t>
            </a:r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et soir (les semaines paires) sur RDV</a:t>
            </a:r>
            <a:r>
              <a:rPr dirty="0"/>
              <a:t/>
            </a:r>
            <a:br>
              <a:rPr dirty="0"/>
            </a:br>
            <a:endParaRPr lang="fr-FR" sz="27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392760" y="1953360"/>
            <a:ext cx="1965240" cy="2064240"/>
          </a:xfrm>
          <a:prstGeom prst="rect">
            <a:avLst/>
          </a:prstGeom>
          <a:ln>
            <a:noFill/>
          </a:ln>
        </p:spPr>
      </p:pic>
      <p:pic>
        <p:nvPicPr>
          <p:cNvPr id="178" name="Picture 4"/>
          <p:cNvPicPr/>
          <p:nvPr/>
        </p:nvPicPr>
        <p:blipFill>
          <a:blip r:embed="rId3"/>
          <a:stretch/>
        </p:blipFill>
        <p:spPr>
          <a:xfrm>
            <a:off x="8661400" y="1953360"/>
            <a:ext cx="3209900" cy="232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04B532-41BD-4CB3-9932-940E0DA0AA38}"/>
              </a:ext>
            </a:extLst>
          </p:cNvPr>
          <p:cNvSpPr/>
          <p:nvPr/>
        </p:nvSpPr>
        <p:spPr>
          <a:xfrm>
            <a:off x="272716" y="439069"/>
            <a:ext cx="5823284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70AE47"/>
                </a:solidFill>
                <a:latin typeface="Calibri" panose="020F0502020204030204" pitchFamily="34" charset="0"/>
              </a:rPr>
              <a:t>1</a:t>
            </a:r>
            <a:r>
              <a:rPr lang="fr-FR" sz="2400" dirty="0">
                <a:solidFill>
                  <a:srgbClr val="70AE47"/>
                </a:solidFill>
                <a:latin typeface="Calibri" panose="020F0502020204030204" pitchFamily="34" charset="0"/>
              </a:rPr>
              <a:t>ère </a:t>
            </a:r>
            <a:r>
              <a:rPr lang="fr-FR" sz="3600" dirty="0">
                <a:solidFill>
                  <a:srgbClr val="70AE47"/>
                </a:solidFill>
                <a:latin typeface="Calibri" panose="020F0502020204030204" pitchFamily="34" charset="0"/>
              </a:rPr>
              <a:t>étape: l’orientation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 à la forme d’enseignement que vous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souhaitez poursuivre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L'élève fait un choix parmi les voies d'orientation, et formule un ou des vœux d’orientation 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voie professionnelle        La voie générale et technologique    (2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PRO ou CAP)                                       (2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GT)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 conseil de classe se prononce sur les vœux des familles et donne un avis provisoire au 2</a:t>
            </a:r>
            <a:r>
              <a:rPr lang="fr-FR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trimestre puis un avis définitif au 3</a:t>
            </a:r>
            <a:r>
              <a:rPr lang="fr-FR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trimestre : favorable ou défavorable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3205C5-AB1E-482C-A60B-2D9FD1BDB15D}"/>
              </a:ext>
            </a:extLst>
          </p:cNvPr>
          <p:cNvSpPr txBox="1"/>
          <p:nvPr/>
        </p:nvSpPr>
        <p:spPr>
          <a:xfrm>
            <a:off x="6320591" y="439069"/>
            <a:ext cx="5823284" cy="60324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4472C5"/>
                </a:solidFill>
                <a:latin typeface="Calibri" panose="020F0502020204030204" pitchFamily="34" charset="0"/>
              </a:rPr>
              <a:t>2</a:t>
            </a:r>
            <a:r>
              <a:rPr lang="fr-FR" sz="2400" baseline="30000" dirty="0">
                <a:solidFill>
                  <a:srgbClr val="4472C5"/>
                </a:solidFill>
                <a:latin typeface="Calibri" panose="020F0502020204030204" pitchFamily="34" charset="0"/>
              </a:rPr>
              <a:t>ème</a:t>
            </a:r>
            <a:r>
              <a:rPr lang="fr-FR" sz="2400" dirty="0">
                <a:solidFill>
                  <a:srgbClr val="4472C5"/>
                </a:solidFill>
                <a:latin typeface="Calibri" panose="020F0502020204030204" pitchFamily="34" charset="0"/>
              </a:rPr>
              <a:t>  </a:t>
            </a:r>
            <a:r>
              <a:rPr lang="fr-FR" sz="3600" dirty="0">
                <a:solidFill>
                  <a:srgbClr val="4472C5"/>
                </a:solidFill>
                <a:latin typeface="Calibri" panose="020F0502020204030204" pitchFamily="34" charset="0"/>
              </a:rPr>
              <a:t>étape: l’affectation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vœu d'affectation = une formation dans un établissement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L'élève fait des vœux d’affectation en indiquant le ou les lycées de son choix (et les filières bac pro le cas échéant)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vœu                2</a:t>
            </a:r>
            <a:r>
              <a:rPr lang="fr-FR" baseline="30000" dirty="0"/>
              <a:t>ème</a:t>
            </a:r>
            <a:r>
              <a:rPr lang="fr-FR" dirty="0"/>
              <a:t> vœu               3</a:t>
            </a:r>
            <a:r>
              <a:rPr lang="fr-FR" baseline="30000" dirty="0"/>
              <a:t>ème</a:t>
            </a:r>
            <a:r>
              <a:rPr lang="fr-FR" dirty="0"/>
              <a:t> vœu       </a:t>
            </a:r>
            <a:r>
              <a:rPr lang="fr-FR" b="1" dirty="0"/>
              <a:t> …..</a:t>
            </a:r>
          </a:p>
          <a:p>
            <a:r>
              <a:rPr lang="fr-FR" dirty="0"/>
              <a:t>Lycée A                 Lycée B                 Lycée C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L'affectation relève de l'inspecteur d'académie, directeur académique des services départementaux de l'éducation nationale (IA-DASEN) qui décide du lieu d’affectation de chaque élève</a:t>
            </a:r>
          </a:p>
          <a:p>
            <a:endParaRPr lang="fr-FR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7AC97C06-F255-4380-860D-3A158A40A5C9}"/>
              </a:ext>
            </a:extLst>
          </p:cNvPr>
          <p:cNvCxnSpPr/>
          <p:nvPr/>
        </p:nvCxnSpPr>
        <p:spPr>
          <a:xfrm flipH="1">
            <a:off x="2197768" y="2743200"/>
            <a:ext cx="417095" cy="497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C02D4283-60F5-4078-8803-20E6229D7DCA}"/>
              </a:ext>
            </a:extLst>
          </p:cNvPr>
          <p:cNvCxnSpPr>
            <a:cxnSpLocks/>
          </p:cNvCxnSpPr>
          <p:nvPr/>
        </p:nvCxnSpPr>
        <p:spPr>
          <a:xfrm>
            <a:off x="3128211" y="2743200"/>
            <a:ext cx="417094" cy="497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0C3FE6AD-C67B-4E93-B18D-AF7BF31D3B2F}"/>
              </a:ext>
            </a:extLst>
          </p:cNvPr>
          <p:cNvCxnSpPr>
            <a:cxnSpLocks/>
          </p:cNvCxnSpPr>
          <p:nvPr/>
        </p:nvCxnSpPr>
        <p:spPr>
          <a:xfrm>
            <a:off x="2101515" y="4457375"/>
            <a:ext cx="304800" cy="623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734F6950-F112-4EC5-97D9-ECCFE02F239C}"/>
              </a:ext>
            </a:extLst>
          </p:cNvPr>
          <p:cNvCxnSpPr>
            <a:cxnSpLocks/>
          </p:cNvCxnSpPr>
          <p:nvPr/>
        </p:nvCxnSpPr>
        <p:spPr>
          <a:xfrm flipH="1">
            <a:off x="3384884" y="4457375"/>
            <a:ext cx="288758" cy="623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D37D47D4-435F-4B1A-8AA2-D6886C068B9A}"/>
              </a:ext>
            </a:extLst>
          </p:cNvPr>
          <p:cNvCxnSpPr/>
          <p:nvPr/>
        </p:nvCxnSpPr>
        <p:spPr>
          <a:xfrm flipH="1">
            <a:off x="7138737" y="2598821"/>
            <a:ext cx="368968" cy="6416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D702F93C-8589-4BE3-8F2F-85BDDF095259}"/>
              </a:ext>
            </a:extLst>
          </p:cNvPr>
          <p:cNvCxnSpPr>
            <a:cxnSpLocks/>
          </p:cNvCxnSpPr>
          <p:nvPr/>
        </p:nvCxnSpPr>
        <p:spPr>
          <a:xfrm>
            <a:off x="10042356" y="2650957"/>
            <a:ext cx="344907" cy="68178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380F9CAA-4C68-4E24-90E5-0EB6AF8C4356}"/>
              </a:ext>
            </a:extLst>
          </p:cNvPr>
          <p:cNvCxnSpPr>
            <a:cxnSpLocks/>
          </p:cNvCxnSpPr>
          <p:nvPr/>
        </p:nvCxnSpPr>
        <p:spPr>
          <a:xfrm>
            <a:off x="8630651" y="2638926"/>
            <a:ext cx="0" cy="7900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88CFF146-8D53-4302-A5C1-2E6527246914}"/>
              </a:ext>
            </a:extLst>
          </p:cNvPr>
          <p:cNvCxnSpPr>
            <a:cxnSpLocks/>
          </p:cNvCxnSpPr>
          <p:nvPr/>
        </p:nvCxnSpPr>
        <p:spPr>
          <a:xfrm>
            <a:off x="11085095" y="2638926"/>
            <a:ext cx="441158" cy="71387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 : bas 27">
            <a:extLst>
              <a:ext uri="{FF2B5EF4-FFF2-40B4-BE49-F238E27FC236}">
                <a16:creationId xmlns:a16="http://schemas.microsoft.com/office/drawing/2014/main" xmlns="" id="{C8684776-E12D-47B8-98C3-ED4E91F0E8B4}"/>
              </a:ext>
            </a:extLst>
          </p:cNvPr>
          <p:cNvSpPr/>
          <p:nvPr/>
        </p:nvSpPr>
        <p:spPr>
          <a:xfrm>
            <a:off x="9095874" y="4620126"/>
            <a:ext cx="144379" cy="4605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679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347402"/>
            <a:ext cx="10972440" cy="997196"/>
          </a:xfrm>
        </p:spPr>
        <p:txBody>
          <a:bodyPr/>
          <a:lstStyle/>
          <a:p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  <a:t>Un nouveau parcours dématérialisé :</a:t>
            </a:r>
            <a:b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</a:b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  <a:t>Orientation – Affectation – Inscription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7" y="1524796"/>
            <a:ext cx="10090934" cy="48630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79976" y="2470244"/>
            <a:ext cx="20198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 semaines avant les conseils de classe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4143" y="1688489"/>
            <a:ext cx="37667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ln/>
                <a:solidFill>
                  <a:schemeClr val="accent4"/>
                </a:solidFill>
              </a:rPr>
              <a:t>Service en ligne orientation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0806" y="3393574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Service en ligne affectation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7087" y="5339520"/>
            <a:ext cx="3753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Service en ligne inscription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8701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8615" y="696036"/>
            <a:ext cx="829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connexion se fait via </a:t>
            </a:r>
            <a:r>
              <a:rPr lang="fr-FR" sz="2000" b="1" dirty="0" err="1">
                <a:solidFill>
                  <a:srgbClr val="A62A7A"/>
                </a:solidFill>
              </a:rPr>
              <a:t>EduConnect</a:t>
            </a:r>
            <a:r>
              <a:rPr lang="fr-FR" sz="2000" b="1" dirty="0">
                <a:solidFill>
                  <a:srgbClr val="C50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 : icone sur le site de l’établissement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8" y="1600514"/>
            <a:ext cx="7360693" cy="413836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743200" y="2583062"/>
            <a:ext cx="2047164" cy="1524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9208"/>
            <a:ext cx="392484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06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3" y="233291"/>
            <a:ext cx="9581500" cy="66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57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273776"/>
            <a:ext cx="9796171" cy="64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01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0471062" cy="38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98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61" y="0"/>
            <a:ext cx="10423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97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2" y="524159"/>
            <a:ext cx="8143875" cy="2343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1" y="2606722"/>
            <a:ext cx="9348106" cy="42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95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99425E8-E4DA-4A52-8553-67C154AA4A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6022" y="3124301"/>
            <a:ext cx="10972440" cy="609398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420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279520" y="189000"/>
            <a:ext cx="777204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9933"/>
                </a:solidFill>
                <a:latin typeface="Tahoma"/>
                <a:ea typeface="Microsoft YaHei"/>
              </a:rPr>
              <a:t>QUELQUES CONSEILS…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7680240" y="1916280"/>
            <a:ext cx="2520720" cy="863280"/>
          </a:xfrm>
          <a:prstGeom prst="ellipse">
            <a:avLst/>
          </a:prstGeom>
          <a:solidFill>
            <a:srgbClr val="CCCC99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ahoma"/>
                <a:ea typeface="Microsoft YaHei"/>
              </a:rPr>
              <a:t>Comment agir 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071880" y="6237360"/>
            <a:ext cx="7235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00"/>
                </a:solidFill>
                <a:latin typeface="Verdana"/>
                <a:ea typeface="Microsoft YaHei"/>
              </a:rPr>
              <a:t>……</a:t>
            </a:r>
            <a:r>
              <a:rPr lang="fr-FR" sz="2400" b="0" strike="noStrike" spc="-1">
                <a:solidFill>
                  <a:srgbClr val="FF9933"/>
                </a:solidFill>
                <a:latin typeface="Verdana"/>
                <a:ea typeface="Microsoft YaHei"/>
              </a:rPr>
              <a:t>pour un choix de FORMATION CONCRÈTE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1730520" y="1989000"/>
            <a:ext cx="2520720" cy="791640"/>
          </a:xfrm>
          <a:prstGeom prst="ellipse">
            <a:avLst/>
          </a:prstGeom>
          <a:solidFill>
            <a:srgbClr val="FFCC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Me connaître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4727520" y="1916280"/>
            <a:ext cx="2447640" cy="863280"/>
          </a:xfrm>
          <a:prstGeom prst="ellipse">
            <a:avLst/>
          </a:prstGeom>
          <a:solidFill>
            <a:srgbClr val="33CCCC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ahoma"/>
                <a:ea typeface="Microsoft YaHei"/>
              </a:rPr>
              <a:t>M’informer sur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1722600" y="3068640"/>
            <a:ext cx="2700000" cy="268416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aptitudes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qualités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limites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goûts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30" name="CustomShape 7"/>
          <p:cNvSpPr/>
          <p:nvPr/>
        </p:nvSpPr>
        <p:spPr>
          <a:xfrm>
            <a:off x="4656240" y="3068640"/>
            <a:ext cx="2736360" cy="3020040"/>
          </a:xfrm>
          <a:prstGeom prst="rect">
            <a:avLst/>
          </a:prstGeom>
          <a:solidFill>
            <a:srgbClr val="33CCCC"/>
          </a:solidFill>
          <a:ln w="9360">
            <a:solidFill>
              <a:srgbClr val="FF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-Les métiers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 marché de l’emploi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-Les formations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existantes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-La sélectivité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des formations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>
            <a:off x="7535880" y="3068640"/>
            <a:ext cx="3259120" cy="2310505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Mini-stages</a:t>
            </a:r>
            <a:endParaRPr lang="fr-FR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Portes ouvertes</a:t>
            </a:r>
            <a:endParaRPr lang="fr-FR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Documentation CIO, CDI, Internet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-Entretien Psy EN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24967" y="6361254"/>
            <a:ext cx="11407639" cy="41161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10000"/>
              </a:lnSpc>
              <a:buClr>
                <a:srgbClr val="B2B2B2"/>
              </a:buClr>
              <a:buSzPct val="90000"/>
            </a:pPr>
            <a:r>
              <a:rPr lang="fr-FR" sz="2100" b="1" strike="noStrike" spc="-1" dirty="0">
                <a:solidFill>
                  <a:srgbClr val="FFFFE1"/>
                </a:solidFill>
                <a:ea typeface="Microsoft YaHei"/>
              </a:rPr>
              <a:t>3ème </a:t>
            </a:r>
            <a:endParaRPr lang="fr-FR" sz="2100" b="1" strike="noStrike" spc="-1" dirty="0"/>
          </a:p>
        </p:txBody>
      </p:sp>
      <p:sp>
        <p:nvSpPr>
          <p:cNvPr id="207" name="CustomShape 22"/>
          <p:cNvSpPr/>
          <p:nvPr/>
        </p:nvSpPr>
        <p:spPr>
          <a:xfrm>
            <a:off x="8664344" y="5507832"/>
            <a:ext cx="286920" cy="144000"/>
          </a:xfrm>
          <a:prstGeom prst="actionButtonBlank">
            <a:avLst/>
          </a:prstGeom>
          <a:solidFill>
            <a:srgbClr val="00B8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5"/>
          <p:cNvSpPr/>
          <p:nvPr/>
        </p:nvSpPr>
        <p:spPr>
          <a:xfrm>
            <a:off x="424968" y="5425752"/>
            <a:ext cx="5146255" cy="463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</a:rPr>
              <a:t>Au lycée générale et technologique</a:t>
            </a:r>
            <a:endParaRPr lang="fr-FR" sz="1800" b="1" strike="noStrike" spc="-1" dirty="0"/>
          </a:p>
        </p:txBody>
      </p:sp>
      <p:sp>
        <p:nvSpPr>
          <p:cNvPr id="211" name="CustomShape 26"/>
          <p:cNvSpPr/>
          <p:nvPr/>
        </p:nvSpPr>
        <p:spPr>
          <a:xfrm>
            <a:off x="6684606" y="5425752"/>
            <a:ext cx="5148000" cy="463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</a:rPr>
              <a:t>Au lycée professionnel ou CFA</a:t>
            </a:r>
            <a:endParaRPr lang="fr-FR" sz="1800" b="1" strike="noStrike" spc="-1" dirty="0"/>
          </a:p>
        </p:txBody>
      </p:sp>
      <p:sp>
        <p:nvSpPr>
          <p:cNvPr id="212" name="CustomShape 27"/>
          <p:cNvSpPr/>
          <p:nvPr/>
        </p:nvSpPr>
        <p:spPr>
          <a:xfrm>
            <a:off x="6680862" y="864938"/>
            <a:ext cx="2412000" cy="940279"/>
          </a:xfrm>
          <a:prstGeom prst="roundRect">
            <a:avLst>
              <a:gd name="adj" fmla="val 16667"/>
            </a:avLst>
          </a:prstGeom>
          <a:solidFill>
            <a:srgbClr val="DDEC20"/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</a:rPr>
              <a:t>BTS, FCIL, M</a:t>
            </a:r>
            <a:r>
              <a:rPr lang="fr-FR" b="1" spc="-1" dirty="0">
                <a:solidFill>
                  <a:srgbClr val="000000"/>
                </a:solidFill>
              </a:rPr>
              <a:t>C … </a:t>
            </a:r>
            <a:endParaRPr lang="fr-FR" sz="1800" b="1" strike="noStrike" spc="-1" dirty="0"/>
          </a:p>
        </p:txBody>
      </p:sp>
      <p:sp>
        <p:nvSpPr>
          <p:cNvPr id="214" name="CustomShape 29"/>
          <p:cNvSpPr/>
          <p:nvPr/>
        </p:nvSpPr>
        <p:spPr>
          <a:xfrm>
            <a:off x="1621456" y="859512"/>
            <a:ext cx="2751659" cy="925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</a:rPr>
              <a:t>Licence, BUT, école spécialisée, classe prépa, BTS …</a:t>
            </a:r>
            <a:endParaRPr lang="fr-FR" sz="1800" b="1" strike="noStrike" spc="-1" dirty="0"/>
          </a:p>
        </p:txBody>
      </p:sp>
      <p:sp>
        <p:nvSpPr>
          <p:cNvPr id="221" name="Line 36"/>
          <p:cNvSpPr/>
          <p:nvPr/>
        </p:nvSpPr>
        <p:spPr>
          <a:xfrm flipV="1">
            <a:off x="10725615" y="1987926"/>
            <a:ext cx="1524" cy="1172413"/>
          </a:xfrm>
          <a:prstGeom prst="line">
            <a:avLst/>
          </a:prstGeom>
          <a:ln w="7632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37"/>
          <p:cNvSpPr/>
          <p:nvPr/>
        </p:nvSpPr>
        <p:spPr>
          <a:xfrm flipV="1">
            <a:off x="8912470" y="1820375"/>
            <a:ext cx="627313" cy="660458"/>
          </a:xfrm>
          <a:prstGeom prst="line">
            <a:avLst/>
          </a:prstGeom>
          <a:ln w="7632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e 6"/>
          <p:cNvGrpSpPr/>
          <p:nvPr/>
        </p:nvGrpSpPr>
        <p:grpSpPr>
          <a:xfrm>
            <a:off x="424968" y="2348587"/>
            <a:ext cx="5146255" cy="3014885"/>
            <a:chOff x="424968" y="2348587"/>
            <a:chExt cx="5146255" cy="3014885"/>
          </a:xfrm>
        </p:grpSpPr>
        <p:sp>
          <p:nvSpPr>
            <p:cNvPr id="199" name="CustomShape 16"/>
            <p:cNvSpPr/>
            <p:nvPr/>
          </p:nvSpPr>
          <p:spPr>
            <a:xfrm>
              <a:off x="3160303" y="2875973"/>
              <a:ext cx="2410920" cy="576000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76320">
              <a:noFill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chemeClr val="bg1"/>
                  </a:solidFill>
                  <a:ea typeface="Microsoft YaHei"/>
                </a:rPr>
                <a:t>TERMINALE</a:t>
              </a:r>
              <a:endParaRPr lang="fr-FR" sz="1600" b="1" strike="noStrike" spc="-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fr-FR" sz="1600" b="1" strike="noStrike" spc="-1" dirty="0">
                  <a:solidFill>
                    <a:schemeClr val="bg1"/>
                  </a:solidFill>
                  <a:ea typeface="Microsoft YaHei"/>
                </a:rPr>
                <a:t>TECHNOLOGIQUE</a:t>
              </a:r>
              <a:endParaRPr lang="fr-FR" sz="1600" b="1" strike="noStrike" spc="-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24968" y="2348587"/>
              <a:ext cx="5146255" cy="3014885"/>
              <a:chOff x="424968" y="2348587"/>
              <a:chExt cx="5146255" cy="3014885"/>
            </a:xfrm>
          </p:grpSpPr>
          <p:sp>
            <p:nvSpPr>
              <p:cNvPr id="180" name="CustomShape 2"/>
              <p:cNvSpPr/>
              <p:nvPr/>
            </p:nvSpPr>
            <p:spPr>
              <a:xfrm>
                <a:off x="424968" y="4787472"/>
                <a:ext cx="5146255" cy="576000"/>
              </a:xfrm>
              <a:prstGeom prst="roundRect">
                <a:avLst>
                  <a:gd name="adj" fmla="val 16667"/>
                </a:avLst>
              </a:prstGeom>
              <a:solidFill>
                <a:srgbClr val="660033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b="0" strike="noStrike" spc="-1" dirty="0">
                    <a:solidFill>
                      <a:schemeClr val="bg1"/>
                    </a:solidFill>
                    <a:ea typeface="Microsoft YaHei"/>
                  </a:rPr>
                  <a:t>  </a:t>
                </a:r>
                <a:r>
                  <a:rPr lang="fr-FR" b="1" spc="-1" dirty="0">
                    <a:solidFill>
                      <a:schemeClr val="bg1"/>
                    </a:solidFill>
                    <a:ea typeface="Microsoft YaHei"/>
                  </a:rPr>
                  <a:t>2</a:t>
                </a:r>
                <a:r>
                  <a:rPr lang="fr-FR" b="1" spc="-1" baseline="30000" dirty="0">
                    <a:solidFill>
                      <a:schemeClr val="bg1"/>
                    </a:solidFill>
                    <a:ea typeface="Microsoft YaHei"/>
                  </a:rPr>
                  <a:t>nde</a:t>
                </a:r>
                <a:r>
                  <a:rPr lang="fr-FR" b="1" spc="-1" dirty="0">
                    <a:solidFill>
                      <a:schemeClr val="bg1"/>
                    </a:solidFill>
                    <a:ea typeface="Microsoft YaHei"/>
                  </a:rPr>
                  <a:t> </a:t>
                </a:r>
                <a:r>
                  <a:rPr lang="fr-FR" b="1" strike="noStrike" spc="-1" dirty="0">
                    <a:solidFill>
                      <a:schemeClr val="bg1"/>
                    </a:solidFill>
                    <a:ea typeface="Microsoft YaHei"/>
                  </a:rPr>
                  <a:t> GT  </a:t>
                </a:r>
                <a:endParaRPr lang="fr-FR" b="0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CustomShape 5"/>
              <p:cNvSpPr/>
              <p:nvPr/>
            </p:nvSpPr>
            <p:spPr>
              <a:xfrm>
                <a:off x="1023921" y="2353150"/>
                <a:ext cx="1139761" cy="51449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82800" tIns="41400" rIns="82800" bIns="414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BAC</a:t>
                </a:r>
                <a:endParaRPr lang="fr-FR" sz="1400" b="0" strike="noStrike" spc="-1" dirty="0"/>
              </a:p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GENERAL</a:t>
                </a:r>
                <a:endParaRPr lang="fr-FR" sz="1400" b="0" strike="noStrike" spc="-1" dirty="0"/>
              </a:p>
            </p:txBody>
          </p:sp>
          <p:sp>
            <p:nvSpPr>
              <p:cNvPr id="187" name="CustomShape 6"/>
              <p:cNvSpPr/>
              <p:nvPr/>
            </p:nvSpPr>
            <p:spPr>
              <a:xfrm>
                <a:off x="3533007" y="2348587"/>
                <a:ext cx="1750920" cy="51449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2800" tIns="41400" rIns="82800" bIns="414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BAC</a:t>
                </a:r>
                <a:endParaRPr lang="fr-FR" sz="1400" b="0" strike="noStrike" spc="-1" dirty="0"/>
              </a:p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TECHNOLOGIQUE</a:t>
                </a:r>
                <a:endParaRPr lang="fr-FR" sz="1400" b="0" strike="noStrike" spc="-1" dirty="0"/>
              </a:p>
            </p:txBody>
          </p:sp>
          <p:sp>
            <p:nvSpPr>
              <p:cNvPr id="196" name="CustomShape 13"/>
              <p:cNvSpPr/>
              <p:nvPr/>
            </p:nvSpPr>
            <p:spPr>
              <a:xfrm>
                <a:off x="427607" y="3672007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1</a:t>
                </a:r>
                <a:r>
                  <a:rPr lang="fr-FR" sz="1800" b="1" strike="noStrike" spc="-1" baseline="30000" dirty="0">
                    <a:solidFill>
                      <a:schemeClr val="bg1"/>
                    </a:solidFill>
                    <a:ea typeface="Microsoft YaHei"/>
                  </a:rPr>
                  <a:t>e</a:t>
                </a: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  GENERALE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CustomShape 14"/>
              <p:cNvSpPr/>
              <p:nvPr/>
            </p:nvSpPr>
            <p:spPr>
              <a:xfrm>
                <a:off x="3148423" y="3665293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chemeClr val="bg1"/>
                    </a:solidFill>
                    <a:ea typeface="Microsoft YaHei"/>
                  </a:rPr>
                  <a:t>1</a:t>
                </a:r>
                <a:r>
                  <a:rPr lang="fr-FR" sz="1600" b="1" strike="noStrike" spc="-1" baseline="30000" dirty="0">
                    <a:solidFill>
                      <a:schemeClr val="bg1"/>
                    </a:solidFill>
                    <a:ea typeface="Microsoft YaHei"/>
                  </a:rPr>
                  <a:t>e</a:t>
                </a:r>
                <a:r>
                  <a:rPr lang="fr-FR" sz="1600" b="1" strike="noStrike" spc="-1" dirty="0">
                    <a:solidFill>
                      <a:schemeClr val="bg1"/>
                    </a:solidFill>
                    <a:ea typeface="Microsoft YaHei"/>
                  </a:rPr>
                  <a:t>  TECHNOLOGIQUE</a:t>
                </a:r>
                <a:endParaRPr lang="fr-FR" sz="16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CustomShape 15"/>
              <p:cNvSpPr/>
              <p:nvPr/>
            </p:nvSpPr>
            <p:spPr>
              <a:xfrm>
                <a:off x="424968" y="2870403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TERMINALE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GENERALE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Flèche droite 2"/>
              <p:cNvSpPr/>
              <p:nvPr/>
            </p:nvSpPr>
            <p:spPr>
              <a:xfrm rot="16200000">
                <a:off x="4144058" y="4343989"/>
                <a:ext cx="431531" cy="31896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 rot="16200000">
                <a:off x="1425809" y="4353752"/>
                <a:ext cx="431531" cy="31896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2" name="CustomShape 11"/>
          <p:cNvSpPr/>
          <p:nvPr/>
        </p:nvSpPr>
        <p:spPr>
          <a:xfrm>
            <a:off x="9670861" y="4762273"/>
            <a:ext cx="2160000" cy="576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3300"/>
                </a:solidFill>
                <a:ea typeface="Lucida Sans Unicode"/>
              </a:rPr>
              <a:t>CAP 1</a:t>
            </a:r>
            <a:endParaRPr lang="fr-FR" b="1" strike="noStrike" spc="-1" dirty="0"/>
          </a:p>
        </p:txBody>
      </p:sp>
      <p:sp>
        <p:nvSpPr>
          <p:cNvPr id="53" name="CustomShape 12"/>
          <p:cNvSpPr/>
          <p:nvPr/>
        </p:nvSpPr>
        <p:spPr>
          <a:xfrm>
            <a:off x="9663554" y="3665452"/>
            <a:ext cx="2160000" cy="576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3300"/>
                </a:solidFill>
                <a:ea typeface="Lucida Sans Unicode"/>
              </a:rPr>
              <a:t>CAP 2</a:t>
            </a:r>
            <a:endParaRPr lang="fr-FR" b="1" strike="noStrike" spc="-1" dirty="0"/>
          </a:p>
        </p:txBody>
      </p:sp>
      <p:sp>
        <p:nvSpPr>
          <p:cNvPr id="54" name="CustomShape 13"/>
          <p:cNvSpPr/>
          <p:nvPr/>
        </p:nvSpPr>
        <p:spPr>
          <a:xfrm>
            <a:off x="6684606" y="4785034"/>
            <a:ext cx="2408256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b="1" spc="-1" dirty="0">
                <a:solidFill>
                  <a:schemeClr val="bg1"/>
                </a:solidFill>
                <a:ea typeface="Lucida Sans Unicode"/>
              </a:rPr>
              <a:t>2</a:t>
            </a:r>
            <a:r>
              <a:rPr lang="fr-FR" b="1" spc="-1" baseline="30000" dirty="0">
                <a:solidFill>
                  <a:schemeClr val="bg1"/>
                </a:solidFill>
                <a:ea typeface="Lucida Sans Unicode"/>
              </a:rPr>
              <a:t>nde</a:t>
            </a:r>
            <a:r>
              <a:rPr lang="fr-FR" b="1" spc="-1" dirty="0">
                <a:solidFill>
                  <a:schemeClr val="bg1"/>
                </a:solidFill>
                <a:ea typeface="Lucida Sans Unicode"/>
              </a:rPr>
              <a:t> </a:t>
            </a:r>
            <a:r>
              <a:rPr lang="fr-FR" b="1" strike="noStrike" spc="-1" dirty="0">
                <a:solidFill>
                  <a:schemeClr val="bg1"/>
                </a:solidFill>
                <a:ea typeface="Lucida Sans Unicode"/>
              </a:rPr>
              <a:t> Pro</a:t>
            </a:r>
            <a:endParaRPr lang="fr-FR" b="1" strike="noStrike" spc="-1" dirty="0">
              <a:solidFill>
                <a:schemeClr val="bg1"/>
              </a:solidFill>
            </a:endParaRPr>
          </a:p>
        </p:txBody>
      </p:sp>
      <p:sp>
        <p:nvSpPr>
          <p:cNvPr id="55" name="CustomShape 14"/>
          <p:cNvSpPr/>
          <p:nvPr/>
        </p:nvSpPr>
        <p:spPr>
          <a:xfrm>
            <a:off x="6684605" y="3665293"/>
            <a:ext cx="2412000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1</a:t>
            </a:r>
            <a:r>
              <a:rPr lang="fr-FR" sz="1600" b="1" strike="noStrike" spc="-1" baseline="30000" dirty="0">
                <a:solidFill>
                  <a:schemeClr val="bg1"/>
                </a:solidFill>
                <a:ea typeface="Lucida Sans Unicode"/>
              </a:rPr>
              <a:t>e</a:t>
            </a: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 PRO</a:t>
            </a:r>
            <a:endParaRPr lang="fr-FR" sz="1600" b="1" strike="noStrike" spc="-1" dirty="0">
              <a:solidFill>
                <a:schemeClr val="bg1"/>
              </a:solidFill>
            </a:endParaRPr>
          </a:p>
        </p:txBody>
      </p:sp>
      <p:sp>
        <p:nvSpPr>
          <p:cNvPr id="56" name="CustomShape 15"/>
          <p:cNvSpPr/>
          <p:nvPr/>
        </p:nvSpPr>
        <p:spPr>
          <a:xfrm>
            <a:off x="6680862" y="2867586"/>
            <a:ext cx="2412000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TERMINALE</a:t>
            </a:r>
            <a:endParaRPr lang="fr-FR" sz="1600" b="1" strike="noStrike" spc="-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PRO</a:t>
            </a:r>
            <a:endParaRPr lang="fr-FR" sz="1600" b="1" strike="noStrike" spc="-1" dirty="0">
              <a:solidFill>
                <a:schemeClr val="bg1"/>
              </a:solidFill>
            </a:endParaRPr>
          </a:p>
        </p:txBody>
      </p:sp>
      <p:sp>
        <p:nvSpPr>
          <p:cNvPr id="57" name="CustomShape 16"/>
          <p:cNvSpPr/>
          <p:nvPr/>
        </p:nvSpPr>
        <p:spPr>
          <a:xfrm>
            <a:off x="7018629" y="2339638"/>
            <a:ext cx="1731252" cy="5144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2800" tIns="41400" rIns="82800" bIns="41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ea typeface="Lucida Sans Unicode"/>
              </a:rPr>
              <a:t>BAC</a:t>
            </a:r>
            <a:endParaRPr lang="fr-FR" sz="1400" b="1" strike="noStrike" spc="-1" dirty="0"/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ea typeface="Lucida Sans Unicode"/>
              </a:rPr>
              <a:t>PROFESSIONNEL</a:t>
            </a:r>
            <a:endParaRPr lang="fr-FR" sz="1400" b="1" strike="noStrike" spc="-1" dirty="0"/>
          </a:p>
        </p:txBody>
      </p:sp>
      <p:sp>
        <p:nvSpPr>
          <p:cNvPr id="58" name="CustomShape 17"/>
          <p:cNvSpPr/>
          <p:nvPr/>
        </p:nvSpPr>
        <p:spPr>
          <a:xfrm>
            <a:off x="10342676" y="3291723"/>
            <a:ext cx="816369" cy="3606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ea typeface="Lucida Sans Unicode"/>
              </a:rPr>
              <a:t>C.A.P.</a:t>
            </a:r>
            <a:endParaRPr lang="fr-FR" b="1" strike="noStrike" spc="-1" dirty="0"/>
          </a:p>
        </p:txBody>
      </p:sp>
      <p:sp>
        <p:nvSpPr>
          <p:cNvPr id="4" name="ZoneTexte 3"/>
          <p:cNvSpPr txBox="1"/>
          <p:nvPr/>
        </p:nvSpPr>
        <p:spPr>
          <a:xfrm>
            <a:off x="3102279" y="173503"/>
            <a:ext cx="62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possibilités après la 3ème</a:t>
            </a:r>
          </a:p>
        </p:txBody>
      </p:sp>
      <p:cxnSp>
        <p:nvCxnSpPr>
          <p:cNvPr id="6" name="Connecteur droit avec flèche 5"/>
          <p:cNvCxnSpPr>
            <a:endCxn id="55" idx="1"/>
          </p:cNvCxnSpPr>
          <p:nvPr/>
        </p:nvCxnSpPr>
        <p:spPr>
          <a:xfrm flipV="1">
            <a:off x="5571223" y="3953293"/>
            <a:ext cx="1113382" cy="808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180" idx="3"/>
            <a:endCxn id="54" idx="1"/>
          </p:cNvCxnSpPr>
          <p:nvPr/>
        </p:nvCxnSpPr>
        <p:spPr>
          <a:xfrm flipV="1">
            <a:off x="5571223" y="5073034"/>
            <a:ext cx="1113383" cy="2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197" idx="3"/>
          </p:cNvCxnSpPr>
          <p:nvPr/>
        </p:nvCxnSpPr>
        <p:spPr>
          <a:xfrm flipH="1" flipV="1">
            <a:off x="5560423" y="3953293"/>
            <a:ext cx="1124184" cy="808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èche droite 48"/>
          <p:cNvSpPr/>
          <p:nvPr/>
        </p:nvSpPr>
        <p:spPr>
          <a:xfrm rot="18406606">
            <a:off x="1788923" y="1900959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Flèche droite 50"/>
          <p:cNvSpPr/>
          <p:nvPr/>
        </p:nvSpPr>
        <p:spPr>
          <a:xfrm rot="3193394" flipH="1">
            <a:off x="3834893" y="1906655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9" name="Connecteur droit avec flèche 58"/>
          <p:cNvCxnSpPr>
            <a:stCxn id="53" idx="1"/>
            <a:endCxn id="55" idx="3"/>
          </p:cNvCxnSpPr>
          <p:nvPr/>
        </p:nvCxnSpPr>
        <p:spPr>
          <a:xfrm flipH="1" flipV="1">
            <a:off x="9096605" y="3953293"/>
            <a:ext cx="566949" cy="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9663554" y="869979"/>
            <a:ext cx="2160000" cy="935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noAutofit/>
          </a:bodyPr>
          <a:lstStyle/>
          <a:p>
            <a:pPr algn="ctr"/>
            <a:r>
              <a:rPr lang="fr-FR" b="1" spc="-1" dirty="0">
                <a:solidFill>
                  <a:srgbClr val="000000"/>
                </a:solidFill>
              </a:rPr>
              <a:t>Insertion professionnelle</a:t>
            </a:r>
          </a:p>
        </p:txBody>
      </p:sp>
      <p:sp>
        <p:nvSpPr>
          <p:cNvPr id="63" name="Flèche droite 62"/>
          <p:cNvSpPr/>
          <p:nvPr/>
        </p:nvSpPr>
        <p:spPr>
          <a:xfrm rot="16200000">
            <a:off x="7685966" y="1876663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Flèche droite 1"/>
          <p:cNvSpPr/>
          <p:nvPr/>
        </p:nvSpPr>
        <p:spPr>
          <a:xfrm rot="16200000">
            <a:off x="2842378" y="5885430"/>
            <a:ext cx="406551" cy="446983"/>
          </a:xfrm>
          <a:prstGeom prst="rightArrow">
            <a:avLst>
              <a:gd name="adj1" fmla="val 37411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16200000">
            <a:off x="9283039" y="5883084"/>
            <a:ext cx="406551" cy="446983"/>
          </a:xfrm>
          <a:prstGeom prst="rightArrow">
            <a:avLst>
              <a:gd name="adj1" fmla="val 37411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912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1523880" y="0"/>
            <a:ext cx="723564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501"/>
              </a:spcBef>
            </a:pPr>
            <a:r>
              <a:rPr lang="fr-FR" sz="72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La voie professionnelle</a:t>
            </a:r>
            <a:endParaRPr lang="fr-FR" sz="7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916360" y="-76320"/>
            <a:ext cx="745128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pc="-1" dirty="0">
                <a:solidFill>
                  <a:srgbClr val="000000"/>
                </a:solidFill>
                <a:latin typeface="Arial"/>
                <a:ea typeface="Lucida Sans Unicode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Lucida Sans Unicode"/>
              </a:rPr>
              <a:t>hoisir la voie professionnelle c’est …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173560" y="1797120"/>
            <a:ext cx="5327280" cy="1510920"/>
          </a:xfrm>
          <a:prstGeom prst="ellipse">
            <a:avLst/>
          </a:prstGeom>
          <a:solidFill>
            <a:srgbClr val="66CC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1 domaine professionnel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6303960" y="2859120"/>
            <a:ext cx="3941280" cy="855360"/>
          </a:xfrm>
          <a:prstGeom prst="ellipse">
            <a:avLst/>
          </a:prstGeom>
          <a:solidFill>
            <a:srgbClr val="66CC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ou</a:t>
            </a:r>
            <a:r>
              <a:rPr lang="fr-FR" sz="3200" b="0" strike="noStrike" spc="-1">
                <a:solidFill>
                  <a:srgbClr val="FFFFFF"/>
                </a:solidFill>
                <a:latin typeface="Tahoma"/>
                <a:ea typeface="Lucida Sans Unicode"/>
              </a:rPr>
              <a:t> </a:t>
            </a: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1 métier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2801880" y="2309760"/>
            <a:ext cx="383508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choisir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2798640" y="5532480"/>
            <a:ext cx="362232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et s’assurer</a:t>
            </a:r>
            <a:r>
              <a:rPr lang="fr-FR" sz="3200" b="0" strike="noStrike" spc="-1">
                <a:solidFill>
                  <a:srgbClr val="FFFFFF"/>
                </a:solidFill>
                <a:latin typeface="Tahoma"/>
                <a:ea typeface="Lucida Sans Unicode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5056200" y="5110200"/>
            <a:ext cx="5940000" cy="1379160"/>
          </a:xfrm>
          <a:prstGeom prst="ellipse">
            <a:avLst/>
          </a:prstGeom>
          <a:solidFill>
            <a:srgbClr val="0099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une qualification professionnelle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2804040" y="4105440"/>
            <a:ext cx="1714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</a:rPr>
              <a:t>préparer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4827600" y="3765600"/>
            <a:ext cx="6329160" cy="1244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Un diplôme, </a:t>
            </a: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Tahoma"/>
              </a:rPr>
              <a:t>CAP/Bac pro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43" name="Line 9"/>
          <p:cNvSpPr/>
          <p:nvPr/>
        </p:nvSpPr>
        <p:spPr>
          <a:xfrm>
            <a:off x="3052440" y="1355400"/>
            <a:ext cx="7315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4" name="Group 10"/>
          <p:cNvGrpSpPr/>
          <p:nvPr/>
        </p:nvGrpSpPr>
        <p:grpSpPr>
          <a:xfrm>
            <a:off x="201600" y="-19080"/>
            <a:ext cx="2193480" cy="2536560"/>
            <a:chOff x="201600" y="-19080"/>
            <a:chExt cx="2193480" cy="2536560"/>
          </a:xfrm>
        </p:grpSpPr>
        <p:pic>
          <p:nvPicPr>
            <p:cNvPr id="245" name="Picture 16"/>
            <p:cNvPicPr/>
            <p:nvPr/>
          </p:nvPicPr>
          <p:blipFill>
            <a:blip r:embed="rId3"/>
            <a:stretch/>
          </p:blipFill>
          <p:spPr>
            <a:xfrm rot="16200000">
              <a:off x="1221120" y="1983240"/>
              <a:ext cx="178560" cy="258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6" name="CustomShape 11"/>
            <p:cNvSpPr/>
            <p:nvPr/>
          </p:nvSpPr>
          <p:spPr>
            <a:xfrm>
              <a:off x="1682280" y="1504080"/>
              <a:ext cx="633960" cy="46188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3300"/>
                  </a:solidFill>
                  <a:latin typeface="Impact"/>
                  <a:ea typeface="Lucida Sans Unicode"/>
                </a:rPr>
                <a:t>CAP 1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7" name="CustomShape 12"/>
            <p:cNvSpPr/>
            <p:nvPr/>
          </p:nvSpPr>
          <p:spPr>
            <a:xfrm>
              <a:off x="1673640" y="990720"/>
              <a:ext cx="651600" cy="41292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3300"/>
                  </a:solidFill>
                  <a:latin typeface="Impact"/>
                  <a:ea typeface="Lucida Sans Unicode"/>
                </a:rPr>
                <a:t>CAP 2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8" name="CustomShape 13"/>
            <p:cNvSpPr/>
            <p:nvPr/>
          </p:nvSpPr>
          <p:spPr>
            <a:xfrm>
              <a:off x="213840" y="1505160"/>
              <a:ext cx="1288440" cy="46188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SECONDE 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9" name="CustomShape 14"/>
            <p:cNvSpPr/>
            <p:nvPr/>
          </p:nvSpPr>
          <p:spPr>
            <a:xfrm>
              <a:off x="467280" y="969840"/>
              <a:ext cx="802440" cy="423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1</a:t>
              </a:r>
              <a:r>
                <a:rPr lang="fr-FR" sz="1200" b="0" strike="noStrike" spc="-1" baseline="30000">
                  <a:solidFill>
                    <a:srgbClr val="FFFFFF"/>
                  </a:solidFill>
                  <a:latin typeface="Impact"/>
                  <a:ea typeface="Lucida Sans Unicode"/>
                </a:rPr>
                <a:t>e</a:t>
              </a: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 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0" name="CustomShape 15"/>
            <p:cNvSpPr/>
            <p:nvPr/>
          </p:nvSpPr>
          <p:spPr>
            <a:xfrm>
              <a:off x="467280" y="451800"/>
              <a:ext cx="802440" cy="423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TERMINALE</a:t>
              </a:r>
              <a:endParaRPr lang="fr-FR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1" name="CustomShape 16"/>
            <p:cNvSpPr/>
            <p:nvPr/>
          </p:nvSpPr>
          <p:spPr>
            <a:xfrm>
              <a:off x="224640" y="-19080"/>
              <a:ext cx="1287720" cy="44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BAC</a:t>
              </a:r>
              <a:endParaRPr lang="fr-FR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PROFESSIONNEL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2" name="CustomShape 17"/>
            <p:cNvSpPr/>
            <p:nvPr/>
          </p:nvSpPr>
          <p:spPr>
            <a:xfrm>
              <a:off x="1764360" y="638280"/>
              <a:ext cx="47016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C.A.P.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3" name="CustomShape 18"/>
            <p:cNvSpPr/>
            <p:nvPr/>
          </p:nvSpPr>
          <p:spPr>
            <a:xfrm>
              <a:off x="201600" y="2258280"/>
              <a:ext cx="2193480" cy="2592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 Black"/>
                  <a:ea typeface="Lucida Sans Unicode"/>
                </a:rPr>
                <a:t>T R O I S I E M E</a:t>
              </a:r>
              <a:endParaRPr lang="fr-FR" sz="1200" b="0" strike="noStrike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052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72" y="386394"/>
            <a:ext cx="10972440" cy="443198"/>
          </a:xfrm>
        </p:spPr>
        <p:txBody>
          <a:bodyPr/>
          <a:lstStyle/>
          <a:p>
            <a:pPr algn="ctr"/>
            <a:r>
              <a:rPr lang="fr-FR" sz="3200" b="1" dirty="0">
                <a:latin typeface="+mn-lt"/>
              </a:rPr>
              <a:t>La voie professionnelle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83831" y="1225873"/>
            <a:ext cx="2597637" cy="4100047"/>
          </a:xfrm>
          <a:prstGeom prst="roundRect">
            <a:avLst>
              <a:gd name="adj" fmla="val 248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Environ 15h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Enseignement professionnel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et technologique</a:t>
            </a: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FF66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Environ 12h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  <a:ea typeface="Lucida Sans Unicode"/>
              </a:rPr>
              <a:t>Enseignements généraux</a:t>
            </a:r>
            <a:endParaRPr lang="fr-FR" sz="1600" spc="-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Période de formation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 milieu professionnel : </a:t>
            </a:r>
            <a:r>
              <a:rPr lang="fr-FR" sz="1600" b="1" spc="-1" dirty="0">
                <a:solidFill>
                  <a:srgbClr val="0070C0"/>
                </a:solidFill>
              </a:rPr>
              <a:t>18 à 22 semaines sur les 3 ans</a:t>
            </a:r>
            <a:endParaRPr lang="fr-FR" b="1" spc="-1" dirty="0">
              <a:solidFill>
                <a:srgbClr val="0070C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589701" y="1225872"/>
            <a:ext cx="2668408" cy="4100048"/>
          </a:xfrm>
          <a:prstGeom prst="roundRect">
            <a:avLst>
              <a:gd name="adj" fmla="val 18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Environ 19h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Enseignement professionnel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et technologique</a:t>
            </a: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FF66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Environ 8h30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  <a:ea typeface="Lucida Sans Unicode"/>
              </a:rPr>
              <a:t>Enseignements généraux</a:t>
            </a:r>
            <a:endParaRPr lang="fr-FR" sz="1600" spc="-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Période de formation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 milieu professionnel : </a:t>
            </a: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12 à 14 semaines sur les 2 ans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83831" y="5458669"/>
            <a:ext cx="2597637" cy="673141"/>
          </a:xfrm>
          <a:prstGeom prst="wedgeRoundRectCallout">
            <a:avLst>
              <a:gd name="adj1" fmla="val 72479"/>
              <a:gd name="adj2" fmla="val -6908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Notion de</a:t>
            </a:r>
            <a:r>
              <a:rPr lang="fr-FR" sz="1600" b="1" dirty="0"/>
              <a:t> famille de métiers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82B0E55-A70E-4AF6-93BC-A31E3D7A5FB1}"/>
              </a:ext>
            </a:extLst>
          </p:cNvPr>
          <p:cNvGrpSpPr/>
          <p:nvPr/>
        </p:nvGrpSpPr>
        <p:grpSpPr>
          <a:xfrm>
            <a:off x="4038808" y="1908922"/>
            <a:ext cx="4134520" cy="4562216"/>
            <a:chOff x="4038808" y="1908922"/>
            <a:chExt cx="4134520" cy="4562216"/>
          </a:xfrm>
        </p:grpSpPr>
        <p:sp>
          <p:nvSpPr>
            <p:cNvPr id="6" name="CustomShape 11"/>
            <p:cNvSpPr/>
            <p:nvPr/>
          </p:nvSpPr>
          <p:spPr>
            <a:xfrm>
              <a:off x="6512362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1</a:t>
              </a:r>
              <a:endParaRPr lang="fr-FR" sz="1600" b="1" strike="noStrike" spc="-1"/>
            </a:p>
          </p:txBody>
        </p:sp>
        <p:sp>
          <p:nvSpPr>
            <p:cNvPr id="7" name="CustomShape 12"/>
            <p:cNvSpPr/>
            <p:nvPr/>
          </p:nvSpPr>
          <p:spPr>
            <a:xfrm>
              <a:off x="6512362" y="3389337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2</a:t>
              </a:r>
              <a:endParaRPr lang="fr-FR" sz="1600" b="1" strike="noStrike" spc="-1"/>
            </a:p>
          </p:txBody>
        </p:sp>
        <p:sp>
          <p:nvSpPr>
            <p:cNvPr id="8" name="CustomShape 13"/>
            <p:cNvSpPr/>
            <p:nvPr/>
          </p:nvSpPr>
          <p:spPr>
            <a:xfrm>
              <a:off x="4038808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2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nde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9" name="CustomShape 14"/>
            <p:cNvSpPr/>
            <p:nvPr/>
          </p:nvSpPr>
          <p:spPr>
            <a:xfrm>
              <a:off x="4038808" y="3396875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1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10" name="CustomShape 15"/>
            <p:cNvSpPr/>
            <p:nvPr/>
          </p:nvSpPr>
          <p:spPr>
            <a:xfrm>
              <a:off x="4038808" y="2361862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TERMINALE</a:t>
              </a:r>
              <a:endParaRPr lang="fr-FR" sz="16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PRO</a:t>
              </a:r>
              <a:endParaRPr lang="fr-FR" sz="1600" b="1" strike="noStrike" spc="-1" dirty="0"/>
            </a:p>
          </p:txBody>
        </p:sp>
        <p:sp>
          <p:nvSpPr>
            <p:cNvPr id="13" name="CustomShape 18"/>
            <p:cNvSpPr/>
            <p:nvPr/>
          </p:nvSpPr>
          <p:spPr>
            <a:xfrm>
              <a:off x="4046468" y="5956258"/>
              <a:ext cx="4126860" cy="51488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2000" b="1" spc="-1" dirty="0">
                  <a:solidFill>
                    <a:srgbClr val="FFFFFF"/>
                  </a:solidFill>
                </a:rPr>
                <a:t>3ème</a:t>
              </a:r>
              <a:endParaRPr lang="fr-FR" sz="2000" b="1" strike="noStrike" spc="-1" dirty="0"/>
            </a:p>
          </p:txBody>
        </p:sp>
        <p:sp>
          <p:nvSpPr>
            <p:cNvPr id="17" name="CustomShape 16"/>
            <p:cNvSpPr/>
            <p:nvPr/>
          </p:nvSpPr>
          <p:spPr>
            <a:xfrm>
              <a:off x="4105485" y="1908922"/>
              <a:ext cx="1486645" cy="4529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BAC</a:t>
              </a:r>
              <a:endParaRPr lang="fr-FR" sz="12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PROFESSIONNEL</a:t>
              </a:r>
              <a:endParaRPr lang="fr-FR" sz="1200" b="1" strike="noStrike" spc="-1" dirty="0"/>
            </a:p>
          </p:txBody>
        </p:sp>
        <p:sp>
          <p:nvSpPr>
            <p:cNvPr id="18" name="CustomShape 16"/>
            <p:cNvSpPr/>
            <p:nvPr/>
          </p:nvSpPr>
          <p:spPr>
            <a:xfrm>
              <a:off x="6969701" y="3085040"/>
              <a:ext cx="705321" cy="29905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Lucida Sans Unicode"/>
                </a:rPr>
                <a:t>C.A.P.</a:t>
              </a:r>
              <a:endParaRPr lang="fr-FR" sz="1400" b="1" strike="noStrike" spc="-1" dirty="0"/>
            </a:p>
          </p:txBody>
        </p:sp>
        <p:sp>
          <p:nvSpPr>
            <p:cNvPr id="20" name="Flèche droite 19"/>
            <p:cNvSpPr/>
            <p:nvPr/>
          </p:nvSpPr>
          <p:spPr>
            <a:xfrm rot="16200000">
              <a:off x="5899334" y="5535438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BE07B68D-284A-453A-8C84-095A40EAB4CD}"/>
              </a:ext>
            </a:extLst>
          </p:cNvPr>
          <p:cNvGrpSpPr/>
          <p:nvPr/>
        </p:nvGrpSpPr>
        <p:grpSpPr>
          <a:xfrm>
            <a:off x="4028740" y="1909390"/>
            <a:ext cx="4134520" cy="4562216"/>
            <a:chOff x="4038808" y="1908922"/>
            <a:chExt cx="4134520" cy="4562216"/>
          </a:xfrm>
        </p:grpSpPr>
        <p:sp>
          <p:nvSpPr>
            <p:cNvPr id="21" name="CustomShape 11">
              <a:extLst>
                <a:ext uri="{FF2B5EF4-FFF2-40B4-BE49-F238E27FC236}">
                  <a16:creationId xmlns:a16="http://schemas.microsoft.com/office/drawing/2014/main" xmlns="" id="{356A1CCD-9B42-448B-BAA3-3787E44D8D43}"/>
                </a:ext>
              </a:extLst>
            </p:cNvPr>
            <p:cNvSpPr/>
            <p:nvPr/>
          </p:nvSpPr>
          <p:spPr>
            <a:xfrm>
              <a:off x="6512362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1</a:t>
              </a:r>
              <a:endParaRPr lang="fr-FR" sz="1600" b="1" strike="noStrike" spc="-1"/>
            </a:p>
          </p:txBody>
        </p:sp>
        <p:sp>
          <p:nvSpPr>
            <p:cNvPr id="22" name="CustomShape 12">
              <a:extLst>
                <a:ext uri="{FF2B5EF4-FFF2-40B4-BE49-F238E27FC236}">
                  <a16:creationId xmlns:a16="http://schemas.microsoft.com/office/drawing/2014/main" xmlns="" id="{733D6FFC-25EF-4D69-8BF2-719300266433}"/>
                </a:ext>
              </a:extLst>
            </p:cNvPr>
            <p:cNvSpPr/>
            <p:nvPr/>
          </p:nvSpPr>
          <p:spPr>
            <a:xfrm>
              <a:off x="6512362" y="3389337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2</a:t>
              </a:r>
              <a:endParaRPr lang="fr-FR" sz="1600" b="1" strike="noStrike" spc="-1"/>
            </a:p>
          </p:txBody>
        </p:sp>
        <p:sp>
          <p:nvSpPr>
            <p:cNvPr id="23" name="CustomShape 13">
              <a:extLst>
                <a:ext uri="{FF2B5EF4-FFF2-40B4-BE49-F238E27FC236}">
                  <a16:creationId xmlns:a16="http://schemas.microsoft.com/office/drawing/2014/main" xmlns="" id="{44D41668-FC5F-4E67-BB90-FE0A938DCA28}"/>
                </a:ext>
              </a:extLst>
            </p:cNvPr>
            <p:cNvSpPr/>
            <p:nvPr/>
          </p:nvSpPr>
          <p:spPr>
            <a:xfrm>
              <a:off x="4038808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2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nde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24" name="CustomShape 14">
              <a:extLst>
                <a:ext uri="{FF2B5EF4-FFF2-40B4-BE49-F238E27FC236}">
                  <a16:creationId xmlns:a16="http://schemas.microsoft.com/office/drawing/2014/main" xmlns="" id="{5BE7592A-F786-4673-9DCD-3076E9C1D225}"/>
                </a:ext>
              </a:extLst>
            </p:cNvPr>
            <p:cNvSpPr/>
            <p:nvPr/>
          </p:nvSpPr>
          <p:spPr>
            <a:xfrm>
              <a:off x="4038808" y="3396875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1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25" name="CustomShape 15">
              <a:extLst>
                <a:ext uri="{FF2B5EF4-FFF2-40B4-BE49-F238E27FC236}">
                  <a16:creationId xmlns:a16="http://schemas.microsoft.com/office/drawing/2014/main" xmlns="" id="{2DCA983B-45BA-493A-999E-FD3C17C1CA29}"/>
                </a:ext>
              </a:extLst>
            </p:cNvPr>
            <p:cNvSpPr/>
            <p:nvPr/>
          </p:nvSpPr>
          <p:spPr>
            <a:xfrm>
              <a:off x="4038808" y="2361862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TERMINALE</a:t>
              </a:r>
              <a:endParaRPr lang="fr-FR" sz="16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PRO</a:t>
              </a:r>
              <a:endParaRPr lang="fr-FR" sz="1600" b="1" strike="noStrike" spc="-1" dirty="0"/>
            </a:p>
          </p:txBody>
        </p:sp>
        <p:sp>
          <p:nvSpPr>
            <p:cNvPr id="26" name="CustomShape 18">
              <a:extLst>
                <a:ext uri="{FF2B5EF4-FFF2-40B4-BE49-F238E27FC236}">
                  <a16:creationId xmlns:a16="http://schemas.microsoft.com/office/drawing/2014/main" xmlns="" id="{EB1FE964-D160-4342-A0F8-7468286DD26E}"/>
                </a:ext>
              </a:extLst>
            </p:cNvPr>
            <p:cNvSpPr/>
            <p:nvPr/>
          </p:nvSpPr>
          <p:spPr>
            <a:xfrm>
              <a:off x="4046468" y="5956258"/>
              <a:ext cx="4126860" cy="51488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2000" b="1" spc="-1" dirty="0">
                  <a:solidFill>
                    <a:srgbClr val="FFFFFF"/>
                  </a:solidFill>
                </a:rPr>
                <a:t>3ème</a:t>
              </a:r>
              <a:endParaRPr lang="fr-FR" sz="2000" b="1" strike="noStrike" spc="-1" dirty="0"/>
            </a:p>
          </p:txBody>
        </p:sp>
        <p:sp>
          <p:nvSpPr>
            <p:cNvPr id="27" name="CustomShape 16">
              <a:extLst>
                <a:ext uri="{FF2B5EF4-FFF2-40B4-BE49-F238E27FC236}">
                  <a16:creationId xmlns:a16="http://schemas.microsoft.com/office/drawing/2014/main" xmlns="" id="{F03B3EC2-458C-4E2E-9888-7CE1F9C318EB}"/>
                </a:ext>
              </a:extLst>
            </p:cNvPr>
            <p:cNvSpPr/>
            <p:nvPr/>
          </p:nvSpPr>
          <p:spPr>
            <a:xfrm>
              <a:off x="4105485" y="1908922"/>
              <a:ext cx="1486645" cy="4529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BAC</a:t>
              </a:r>
              <a:endParaRPr lang="fr-FR" sz="12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PROFESSIONNEL</a:t>
              </a:r>
              <a:endParaRPr lang="fr-FR" sz="1200" b="1" strike="noStrike" spc="-1" dirty="0"/>
            </a:p>
          </p:txBody>
        </p:sp>
        <p:sp>
          <p:nvSpPr>
            <p:cNvPr id="28" name="CustomShape 16">
              <a:extLst>
                <a:ext uri="{FF2B5EF4-FFF2-40B4-BE49-F238E27FC236}">
                  <a16:creationId xmlns:a16="http://schemas.microsoft.com/office/drawing/2014/main" xmlns="" id="{0D9E0454-7335-4C31-B3F8-A339D61B1FFB}"/>
                </a:ext>
              </a:extLst>
            </p:cNvPr>
            <p:cNvSpPr/>
            <p:nvPr/>
          </p:nvSpPr>
          <p:spPr>
            <a:xfrm>
              <a:off x="6969701" y="3085040"/>
              <a:ext cx="705321" cy="29905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Lucida Sans Unicode"/>
                </a:rPr>
                <a:t>C.A.P.</a:t>
              </a:r>
              <a:endParaRPr lang="fr-FR" sz="1400" b="1" strike="noStrike" spc="-1" dirty="0"/>
            </a:p>
          </p:txBody>
        </p:sp>
        <p:sp>
          <p:nvSpPr>
            <p:cNvPr id="29" name="Flèche droite 19">
              <a:extLst>
                <a:ext uri="{FF2B5EF4-FFF2-40B4-BE49-F238E27FC236}">
                  <a16:creationId xmlns:a16="http://schemas.microsoft.com/office/drawing/2014/main" xmlns="" id="{01FC3FA8-771C-4FD2-821F-02BA8F3BEF70}"/>
                </a:ext>
              </a:extLst>
            </p:cNvPr>
            <p:cNvSpPr/>
            <p:nvPr/>
          </p:nvSpPr>
          <p:spPr>
            <a:xfrm rot="16200000">
              <a:off x="5899334" y="5535438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0926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fr-FR" dirty="0"/>
              <a:t>Exemple de famille de métier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577"/>
            <a:ext cx="9552493" cy="4357173"/>
          </a:xfrm>
          <a:prstGeom prst="rect">
            <a:avLst/>
          </a:prstGeom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xmlns="" id="{AE3CFC6C-DA5B-4863-9DB9-C831F499F93A}"/>
              </a:ext>
            </a:extLst>
          </p:cNvPr>
          <p:cNvSpPr/>
          <p:nvPr/>
        </p:nvSpPr>
        <p:spPr>
          <a:xfrm>
            <a:off x="5859886" y="5409127"/>
            <a:ext cx="2550017" cy="1094704"/>
          </a:xfrm>
          <a:prstGeom prst="wedgeEllipseCallout">
            <a:avLst>
              <a:gd name="adj1" fmla="val -72685"/>
              <a:gd name="adj2" fmla="val -59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ACCFD6-D4FA-47E1-90D4-C0E554FE21F7}"/>
              </a:ext>
            </a:extLst>
          </p:cNvPr>
          <p:cNvSpPr txBox="1"/>
          <p:nvPr/>
        </p:nvSpPr>
        <p:spPr>
          <a:xfrm>
            <a:off x="5951258" y="5507872"/>
            <a:ext cx="281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J’explore ma famille de métiers et je prépare mon orientation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AB71B585-2F38-40A2-B295-533A108606BB}"/>
              </a:ext>
            </a:extLst>
          </p:cNvPr>
          <p:cNvSpPr/>
          <p:nvPr/>
        </p:nvSpPr>
        <p:spPr>
          <a:xfrm>
            <a:off x="437882" y="5409127"/>
            <a:ext cx="2318197" cy="907572"/>
          </a:xfrm>
          <a:prstGeom prst="wedgeEllipseCallout">
            <a:avLst>
              <a:gd name="adj1" fmla="val 65028"/>
              <a:gd name="adj2" fmla="val -79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Je travaille en mode projet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xmlns="" id="{ED9F94C3-27E2-40AF-A7C6-31892EF866F7}"/>
              </a:ext>
            </a:extLst>
          </p:cNvPr>
          <p:cNvSpPr/>
          <p:nvPr/>
        </p:nvSpPr>
        <p:spPr>
          <a:xfrm>
            <a:off x="8770512" y="1413249"/>
            <a:ext cx="3421487" cy="2463291"/>
          </a:xfrm>
          <a:prstGeom prst="wedgeEllipseCallout">
            <a:avLst>
              <a:gd name="adj1" fmla="val -64353"/>
              <a:gd name="adj2" fmla="val 8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première et terminale, Je réalise mon chef-d’œuvre et j’apprends à entreprendre</a:t>
            </a:r>
          </a:p>
          <a:p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découvre qui je suis et je développe mes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29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001960" y="-135000"/>
            <a:ext cx="8569080" cy="90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Arial"/>
                <a:ea typeface="Lucida Sans Unicode"/>
              </a:rPr>
              <a:t>Statut scolaire ou apprentissage ?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914400" y="1438200"/>
            <a:ext cx="4314600" cy="374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9840" indent="-339480">
              <a:lnSpc>
                <a:spcPct val="100000"/>
              </a:lnSpc>
              <a:spcBef>
                <a:spcPts val="700"/>
              </a:spcBef>
              <a:buClr>
                <a:srgbClr val="99CB38"/>
              </a:buClr>
              <a:buSzPct val="70000"/>
              <a:buFont typeface="Wingdings" charset="2"/>
              <a:buChar char=""/>
            </a:pPr>
            <a:r>
              <a:rPr lang="fr-FR" sz="2800" b="0" strike="noStrike" spc="-1">
                <a:solidFill>
                  <a:srgbClr val="00CC66"/>
                </a:solidFill>
                <a:latin typeface="Tahoma"/>
              </a:rPr>
              <a:t>Statut scolaire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800" b="0" strike="noStrike" spc="-1">
              <a:latin typeface="Arial"/>
            </a:endParaRPr>
          </a:p>
          <a:p>
            <a:pPr marL="57240">
              <a:lnSpc>
                <a:spcPct val="100000"/>
              </a:lnSpc>
              <a:spcBef>
                <a:spcPts val="601"/>
              </a:spcBef>
            </a:pPr>
            <a:r>
              <a:rPr lang="fr-FR" sz="1600" b="0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au Lycée professionnel:</a:t>
            </a:r>
            <a:endParaRPr lang="fr-FR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fr-FR" sz="2400" b="0" strike="noStrike" spc="-1">
              <a:latin typeface="Arial"/>
            </a:endParaRPr>
          </a:p>
          <a:p>
            <a:pPr marL="57240">
              <a:lnSpc>
                <a:spcPct val="100000"/>
              </a:lnSpc>
              <a:spcBef>
                <a:spcPts val="601"/>
              </a:spcBef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2/3 d’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enseignements théoriques et pratiques</a:t>
            </a:r>
            <a:endParaRPr lang="fr-FR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fr-FR" sz="2400" b="0" strike="noStrike" spc="-1">
              <a:latin typeface="Arial"/>
            </a:endParaRPr>
          </a:p>
          <a:p>
            <a:pPr marL="5724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1/3 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Stages en entreprises</a:t>
            </a:r>
            <a:r>
              <a:t/>
            </a:r>
            <a:br/>
            <a:endParaRPr lang="fr-FR" sz="2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6856360" y="5139900"/>
            <a:ext cx="3095280" cy="82548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C9204"/>
                </a:solidFill>
                <a:latin typeface="Tahoma"/>
                <a:ea typeface="Lucida Sans Unicode"/>
              </a:rPr>
              <a:t>Contrat de travail &amp;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C9204"/>
                </a:solidFill>
                <a:latin typeface="Tahoma"/>
                <a:ea typeface="Lucida Sans Unicode"/>
              </a:rPr>
              <a:t>Entreprise employeur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751040" y="6165720"/>
            <a:ext cx="8737200" cy="459720"/>
          </a:xfrm>
          <a:prstGeom prst="rect">
            <a:avLst/>
          </a:prstGeom>
          <a:noFill/>
          <a:ln w="9360">
            <a:solidFill>
              <a:srgbClr val="FFFF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Wingdings"/>
                <a:ea typeface="Lucida Sans Unicode"/>
              </a:rPr>
              <a:t>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 CAP, Bac Pro, Brevets Pro, BTS, Diplômes d’ingénieur…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1571760" y="5192279"/>
            <a:ext cx="2304720" cy="82548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CC66"/>
                </a:solidFill>
                <a:latin typeface="Tahoma"/>
                <a:ea typeface="Lucida Sans Unicode"/>
              </a:rPr>
              <a:t>Convention de stage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0" name="Line 6"/>
          <p:cNvSpPr/>
          <p:nvPr/>
        </p:nvSpPr>
        <p:spPr>
          <a:xfrm>
            <a:off x="3071520" y="922320"/>
            <a:ext cx="74170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6816600" y="1438200"/>
            <a:ext cx="36716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9840" indent="-339480">
              <a:lnSpc>
                <a:spcPct val="100000"/>
              </a:lnSpc>
              <a:spcBef>
                <a:spcPts val="700"/>
              </a:spcBef>
              <a:buClr>
                <a:srgbClr val="F5640B"/>
              </a:buClr>
              <a:buSzPct val="70000"/>
              <a:buFont typeface="Wingdings" charset="2"/>
              <a:buChar char=""/>
            </a:pPr>
            <a:r>
              <a:rPr lang="fr-FR" sz="2800" b="0" strike="noStrike" spc="-1">
                <a:solidFill>
                  <a:srgbClr val="FC9204"/>
                </a:solidFill>
                <a:latin typeface="Tahoma"/>
              </a:rPr>
              <a:t>Statut d’apprenti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1400" b="0" strike="noStrike" spc="-1">
                <a:solidFill>
                  <a:srgbClr val="FC9204"/>
                </a:solidFill>
                <a:latin typeface="Tahoma"/>
              </a:rPr>
              <a:t>	</a:t>
            </a:r>
            <a:r>
              <a:rPr lang="fr-FR" sz="1400" b="0" strike="noStrike" spc="-1">
                <a:solidFill>
                  <a:srgbClr val="000000"/>
                </a:solidFill>
                <a:latin typeface="Tahoma"/>
              </a:rPr>
              <a:t>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	  au C.F.A.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1/3 d’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enseignements théoriques et pratiques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2/3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 travail en entreprise 	</a:t>
            </a:r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8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2093</TotalTime>
  <Words>941</Words>
  <Application>Microsoft Office PowerPoint</Application>
  <PresentationFormat>Personnalisé</PresentationFormat>
  <Paragraphs>336</Paragraphs>
  <Slides>28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La voie professionnelle</vt:lpstr>
      <vt:lpstr>Exemple de famille de métier : 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Lycée de secteur uniquement pour la seconde générale et technologique</vt:lpstr>
      <vt:lpstr>Diapositive 18</vt:lpstr>
      <vt:lpstr>Diapositive 19</vt:lpstr>
      <vt:lpstr>Diapositive 20</vt:lpstr>
      <vt:lpstr>Un nouveau parcours dématérialisé : Orientation – Affectation – Inscription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après la 3ème</dc:title>
  <dc:creator>cop03</dc:creator>
  <cp:lastModifiedBy>pl</cp:lastModifiedBy>
  <cp:revision>162</cp:revision>
  <dcterms:created xsi:type="dcterms:W3CDTF">2018-12-12T09:45:43Z</dcterms:created>
  <dcterms:modified xsi:type="dcterms:W3CDTF">2024-02-01T12:15:14Z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Personnalisé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